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4"/>
  </p:sldMasterIdLst>
  <p:notesMasterIdLst>
    <p:notesMasterId r:id="rId20"/>
  </p:notesMasterIdLst>
  <p:sldIdLst>
    <p:sldId id="2145706068" r:id="rId5"/>
    <p:sldId id="2145706070" r:id="rId6"/>
    <p:sldId id="2145706071" r:id="rId7"/>
    <p:sldId id="2145706072" r:id="rId8"/>
    <p:sldId id="2145706024" r:id="rId9"/>
    <p:sldId id="2145706051" r:id="rId10"/>
    <p:sldId id="2145706074" r:id="rId11"/>
    <p:sldId id="2145706017" r:id="rId12"/>
    <p:sldId id="2145706030" r:id="rId13"/>
    <p:sldId id="2145706019" r:id="rId14"/>
    <p:sldId id="4690" r:id="rId15"/>
    <p:sldId id="2145706057" r:id="rId16"/>
    <p:sldId id="2145706073" r:id="rId17"/>
    <p:sldId id="2145706063" r:id="rId18"/>
    <p:sldId id="276" r:id="rId19"/>
  </p:sldIdLst>
  <p:sldSz cx="9144000" cy="5143500" type="screen16x9"/>
  <p:notesSz cx="7315200" cy="9601200"/>
  <p:embeddedFontLst>
    <p:embeddedFont>
      <p:font typeface="Arial Black" panose="020B0A04020102020204" pitchFamily="34" charset="0"/>
      <p:bold r:id="rId21"/>
    </p:embeddedFont>
    <p:embeddedFont>
      <p:font typeface="Calibri" panose="020F0502020204030204" pitchFamily="34" charset="0"/>
      <p:regular r:id="rId22"/>
      <p:bold r:id="rId23"/>
      <p:italic r:id="rId24"/>
      <p:boldItalic r:id="rId25"/>
    </p:embeddedFont>
    <p:embeddedFont>
      <p:font typeface="Myriad Web Pro" panose="020B0604020202020204" charset="0"/>
      <p:regular r:id="rId26"/>
      <p:bold r:id="rId27"/>
      <p:italic r:id="rId28"/>
      <p:boldItalic r:id="rId29"/>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100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orwitz, Rachel (CDC/DDID/NCIRD/DBD)" initials="G(" lastIdx="3" clrIdx="0">
    <p:extLst>
      <p:ext uri="{19B8F6BF-5375-455C-9EA6-DF929625EA0E}">
        <p15:presenceInfo xmlns:p15="http://schemas.microsoft.com/office/powerpoint/2012/main" userId="S::rxg9@cdc.gov::da33f2de-0b6c-41de-9b77-8a511e5fff40" providerId="AD"/>
      </p:ext>
    </p:extLst>
  </p:cmAuthor>
  <p:cmAuthor id="2" name="Stokley, Shannon (CDC/DDID/NCIRD/ISD)" initials="SS(" lastIdx="3" clrIdx="1">
    <p:extLst>
      <p:ext uri="{19B8F6BF-5375-455C-9EA6-DF929625EA0E}">
        <p15:presenceInfo xmlns:p15="http://schemas.microsoft.com/office/powerpoint/2012/main" userId="S::zma2@cdc.gov::297bf023-3e7c-4b85-897f-b90e1c240489" providerId="AD"/>
      </p:ext>
    </p:extLst>
  </p:cmAuthor>
  <p:cmAuthor id="3" name="Morelli, Valerie (CDC/DDID/NCIRD/ISD)" initials="MV(" lastIdx="14" clrIdx="2">
    <p:extLst>
      <p:ext uri="{19B8F6BF-5375-455C-9EA6-DF929625EA0E}">
        <p15:presenceInfo xmlns:p15="http://schemas.microsoft.com/office/powerpoint/2012/main" userId="S::vxm4@cdc.gov::d870f4aa-845c-472a-80c1-fb1929feec33" providerId="AD"/>
      </p:ext>
    </p:extLst>
  </p:cmAuthor>
  <p:cmAuthor id="4" name="Stone, Nimalie (CDC/DDID/NCEZID/DHQP)" initials="SN(" lastIdx="1" clrIdx="3">
    <p:extLst>
      <p:ext uri="{19B8F6BF-5375-455C-9EA6-DF929625EA0E}">
        <p15:presenceInfo xmlns:p15="http://schemas.microsoft.com/office/powerpoint/2012/main" userId="S::eiy2@cdc.gov::45aed366-3320-43eb-9b9b-300393fa1bc7" providerId="AD"/>
      </p:ext>
    </p:extLst>
  </p:cmAuthor>
  <p:cmAuthor id="5" name="Smith, Tiffany (CDC/DDID/NCIRD/OD) (CTR)" initials="ST((" lastIdx="12" clrIdx="4">
    <p:extLst>
      <p:ext uri="{19B8F6BF-5375-455C-9EA6-DF929625EA0E}">
        <p15:presenceInfo xmlns:p15="http://schemas.microsoft.com/office/powerpoint/2012/main" userId="S::ync1@cdc.gov::45e5126e-575c-427e-8bb4-73d253c8e5bc" providerId="AD"/>
      </p:ext>
    </p:extLst>
  </p:cmAuthor>
  <p:cmAuthor id="6" name="Maiuri, Allison M. (CDC/DDID/NCHHSTP/DTE)" initials="MAM(" lastIdx="5" clrIdx="5">
    <p:extLst>
      <p:ext uri="{19B8F6BF-5375-455C-9EA6-DF929625EA0E}">
        <p15:presenceInfo xmlns:p15="http://schemas.microsoft.com/office/powerpoint/2012/main" userId="S::fpg3@cdc.gov::e501f85d-6eaf-4562-8784-330c8872bdce" providerId="AD"/>
      </p:ext>
    </p:extLst>
  </p:cmAuthor>
  <p:cmAuthor id="7" name="Keenan Farrar" initials="KF" lastIdx="5" clrIdx="6">
    <p:extLst>
      <p:ext uri="{19B8F6BF-5375-455C-9EA6-DF929625EA0E}">
        <p15:presenceInfo xmlns:p15="http://schemas.microsoft.com/office/powerpoint/2012/main" userId="406fe6a504782cdd" providerId="Windows Live"/>
      </p:ext>
    </p:extLst>
  </p:cmAuthor>
  <p:cmAuthor id="8" name="Amy Mills" initials="AM" lastIdx="9" clrIdx="7">
    <p:extLst>
      <p:ext uri="{19B8F6BF-5375-455C-9EA6-DF929625EA0E}">
        <p15:presenceInfo xmlns:p15="http://schemas.microsoft.com/office/powerpoint/2012/main" userId="S::amills@brunetgarcia.com::33bf2ffe-919b-4620-b558-46f770ad716c" providerId="AD"/>
      </p:ext>
    </p:extLst>
  </p:cmAuthor>
  <p:cmAuthor id="9" name="Bronie Brunet" initials="BB" lastIdx="1" clrIdx="8">
    <p:extLst>
      <p:ext uri="{19B8F6BF-5375-455C-9EA6-DF929625EA0E}">
        <p15:presenceInfo xmlns:p15="http://schemas.microsoft.com/office/powerpoint/2012/main" userId="S::bbrunet@brunetgarcia.com::1ea7694b-2cdb-489b-a99f-fa7622761b6f" providerId="AD"/>
      </p:ext>
    </p:extLst>
  </p:cmAuthor>
  <p:cmAuthor id="10" name="Yang, Tong (CDC/DDPHSS/CSELS/OD) (CTR)" initials="YT((" lastIdx="66" clrIdx="9">
    <p:extLst>
      <p:ext uri="{19B8F6BF-5375-455C-9EA6-DF929625EA0E}">
        <p15:presenceInfo xmlns:p15="http://schemas.microsoft.com/office/powerpoint/2012/main" userId="S::lnq5@cdc.gov::036309e3-c231-4fd2-918a-c14a881eafb1" providerId="AD"/>
      </p:ext>
    </p:extLst>
  </p:cmAuthor>
  <p:cmAuthor id="11" name="Microsoft Office User" initials="MOU" lastIdx="3" clrIdx="10">
    <p:extLst>
      <p:ext uri="{19B8F6BF-5375-455C-9EA6-DF929625EA0E}">
        <p15:presenceInfo xmlns:p15="http://schemas.microsoft.com/office/powerpoint/2012/main" userId="Microsoft Office User" providerId="None"/>
      </p:ext>
    </p:extLst>
  </p:cmAuthor>
  <p:cmAuthor id="12" name="Mike Haefeli" initials="MH" lastIdx="3" clrIdx="11">
    <p:extLst>
      <p:ext uri="{19B8F6BF-5375-455C-9EA6-DF929625EA0E}">
        <p15:presenceInfo xmlns:p15="http://schemas.microsoft.com/office/powerpoint/2012/main" userId="S::mhaefeli@brunetgarcia.com::69c0bf2d-0c3e-4e2c-842f-38a8a21bd872" providerId="AD"/>
      </p:ext>
    </p:extLst>
  </p:cmAuthor>
  <p:cmAuthor id="13" name="Keenan Farrar" initials="KF [2]" lastIdx="1" clrIdx="12">
    <p:extLst>
      <p:ext uri="{19B8F6BF-5375-455C-9EA6-DF929625EA0E}">
        <p15:presenceInfo xmlns:p15="http://schemas.microsoft.com/office/powerpoint/2012/main" userId="Keenan Farra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A7AB6"/>
    <a:srgbClr val="1D624D"/>
    <a:srgbClr val="FFFFFF"/>
    <a:srgbClr val="4EA346"/>
    <a:srgbClr val="3F8539"/>
    <a:srgbClr val="B95E04"/>
    <a:srgbClr val="2D2C2C"/>
    <a:srgbClr val="F7931F"/>
    <a:srgbClr val="FBAB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7BA0AA-A8A0-4AD3-888A-EC4879816909}" v="1" dt="2021-02-13T15:47:09.5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57" autoAdjust="0"/>
    <p:restoredTop sz="86395" autoAdjust="0"/>
  </p:normalViewPr>
  <p:slideViewPr>
    <p:cSldViewPr snapToGrid="0">
      <p:cViewPr varScale="1">
        <p:scale>
          <a:sx n="126" d="100"/>
          <a:sy n="126" d="100"/>
        </p:scale>
        <p:origin x="804" y="126"/>
      </p:cViewPr>
      <p:guideLst>
        <p:guide orient="horz" pos="1620"/>
        <p:guide pos="1008"/>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4" d="100"/>
          <a:sy n="94" d="100"/>
        </p:scale>
        <p:origin x="4256"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1.fntdata"/><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commentAuthors" Target="commentAuthors.xml"/><Relationship Id="rId35"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3/11/2021</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vaers.hhs.gov/reportevent.html"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cdc.gov/coronavirus/2019-ncov/vaccines/safety/vsafe.html"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a:t>
            </a:fld>
            <a:endParaRPr lang="en-US"/>
          </a:p>
        </p:txBody>
      </p:sp>
    </p:spTree>
    <p:extLst>
      <p:ext uri="{BB962C8B-B14F-4D97-AF65-F5344CB8AC3E}">
        <p14:creationId xmlns:p14="http://schemas.microsoft.com/office/powerpoint/2010/main" val="3008605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76679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It is known that infection </a:t>
            </a:r>
            <a:r>
              <a:rPr lang="en-US" kern="1200" dirty="0">
                <a:effectLst/>
              </a:rPr>
              <a:t>with SARS-CoV-2</a:t>
            </a:r>
            <a:r>
              <a:rPr lang="en-US" dirty="0"/>
              <a:t>, the virus</a:t>
            </a:r>
            <a:r>
              <a:rPr lang="en-US" kern="1200" dirty="0">
                <a:effectLst/>
              </a:rPr>
              <a:t> that </a:t>
            </a:r>
            <a:r>
              <a:rPr lang="en-US" dirty="0"/>
              <a:t>causes </a:t>
            </a:r>
            <a:r>
              <a:rPr lang="en-US" kern="1200" dirty="0">
                <a:effectLst/>
              </a:rPr>
              <a:t>COVID-19</a:t>
            </a:r>
            <a:r>
              <a:rPr lang="en-US" dirty="0"/>
              <a:t>, </a:t>
            </a:r>
            <a:r>
              <a:rPr lang="en-US" kern="1200" dirty="0">
                <a:effectLst/>
              </a:rPr>
              <a:t>can </a:t>
            </a:r>
            <a:r>
              <a:rPr lang="en-US" dirty="0"/>
              <a:t>result in a range of illnesses</a:t>
            </a:r>
            <a:r>
              <a:rPr lang="en-US" kern="1200" dirty="0">
                <a:effectLst/>
              </a:rPr>
              <a:t>, </a:t>
            </a:r>
            <a:r>
              <a:rPr lang="en-US" dirty="0"/>
              <a:t>from mild symptoms </a:t>
            </a:r>
            <a:r>
              <a:rPr lang="en-US" kern="1200" dirty="0">
                <a:effectLst/>
              </a:rPr>
              <a:t>to </a:t>
            </a:r>
            <a:r>
              <a:rPr lang="en-US" dirty="0"/>
              <a:t>severe illness and death</a:t>
            </a:r>
            <a:r>
              <a:rPr lang="en-US" strike="noStrike" kern="1200" baseline="0" dirty="0">
                <a:effectLst/>
              </a:rPr>
              <a:t>.</a:t>
            </a:r>
            <a:r>
              <a:rPr lang="en-US" dirty="0"/>
              <a:t> About 30% of persons infected with SARS-CoV-2 do not have symptoms. No one can predict how severe any person’s illness might be, but </a:t>
            </a:r>
            <a:r>
              <a:rPr lang="en-US" sz="1200" kern="1200" dirty="0">
                <a:solidFill>
                  <a:schemeClr val="tx1"/>
                </a:solidFill>
                <a:effectLst/>
                <a:latin typeface="+mn-lt"/>
                <a:ea typeface="+mn-ea"/>
                <a:cs typeface="+mn-cs"/>
              </a:rPr>
              <a:t>certain factors may increase your risk. Some people are more likely than others to become severely ill when infected, such as older adults or people with certain medical conditions, like diabetes, obesity, cancer, or heart disease.</a:t>
            </a:r>
            <a:r>
              <a:rPr lang="en-US" dirty="0"/>
              <a:t> </a:t>
            </a:r>
            <a:endParaRPr lang="en-US" sz="1200" strike="sngStrike" kern="1200" dirty="0">
              <a:solidFill>
                <a:schemeClr val="tx1"/>
              </a:solidFill>
              <a:effectLst/>
              <a:latin typeface="+mn-lt"/>
              <a:cs typeface="Calibri"/>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817749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2657357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COVID-19 vaccination is a safer way to help build protection. Getting </a:t>
            </a:r>
            <a:r>
              <a:rPr lang="en-US" u="none" dirty="0"/>
              <a:t>the virus that causes </a:t>
            </a:r>
            <a:r>
              <a:rPr lang="en-US" dirty="0"/>
              <a:t>COVID-19 may offer some natural protection, known as immunity. But experts don’t know how long this protection lasts, and the risk of severe illness and death from COVID-19 far outweighs any benefits of natural immunity. COVID-19 vaccination will help protect you.</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1715376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easy to be confused by all the information that is circulating, some of which may be conflicting. CDC has facts to counteract common myths on this page, such as:</a:t>
            </a:r>
          </a:p>
          <a:p>
            <a:endParaRPr lang="en-US" dirty="0">
              <a:cs typeface="Calibri"/>
            </a:endParaRPr>
          </a:p>
          <a:p>
            <a:pPr marL="171450" indent="-171450">
              <a:buFont typeface="Arial"/>
              <a:buChar char="•"/>
            </a:pPr>
            <a:r>
              <a:rPr lang="en-US" dirty="0"/>
              <a:t>COVID-19 vaccines will not give you COVID-19</a:t>
            </a:r>
            <a:endParaRPr lang="en-US" dirty="0">
              <a:cs typeface="Calibri"/>
            </a:endParaRPr>
          </a:p>
          <a:p>
            <a:pPr marL="171450" indent="-171450">
              <a:buFont typeface="Arial"/>
              <a:buChar char="•"/>
            </a:pPr>
            <a:r>
              <a:rPr lang="en-US" dirty="0"/>
              <a:t>People who have gotten sick with COVID-19 may still benefit from getting vaccinated</a:t>
            </a:r>
            <a:endParaRPr lang="en-US" dirty="0">
              <a:cs typeface="Calibri"/>
            </a:endParaRPr>
          </a:p>
          <a:p>
            <a:pPr marL="171450" indent="-171450">
              <a:buFont typeface="Arial"/>
              <a:buChar char="•"/>
            </a:pPr>
            <a:r>
              <a:rPr lang="en-US" dirty="0"/>
              <a:t>Getting vaccinated can help prevent getting sick with COVID-19</a:t>
            </a:r>
            <a:endParaRPr lang="en-US" dirty="0">
              <a:cs typeface="Calibri"/>
            </a:endParaRPr>
          </a:p>
          <a:p>
            <a:pPr marL="171450" indent="-171450">
              <a:buFont typeface="Arial"/>
              <a:buChar char="•"/>
            </a:pPr>
            <a:r>
              <a:rPr lang="en-US" dirty="0"/>
              <a:t>COVID-19 vaccines will not cause you to test positive on COVID-19 </a:t>
            </a:r>
            <a:r>
              <a:rPr lang="en-US" b="1" dirty="0"/>
              <a:t>viral </a:t>
            </a:r>
            <a:r>
              <a:rPr lang="en-US" dirty="0"/>
              <a:t>tests*</a:t>
            </a:r>
            <a:endParaRPr lang="en-US" dirty="0">
              <a:cs typeface="Calibri"/>
            </a:endParaRPr>
          </a:p>
          <a:p>
            <a:endParaRPr lang="en-US" dirty="0">
              <a:cs typeface="Calibri"/>
            </a:endParaRPr>
          </a:p>
          <a:p>
            <a:r>
              <a:rPr lang="en-US" dirty="0"/>
              <a:t>Please visit: https://www.cdc.gov/coronavirus/2019-ncov/vaccines/about-vaccines/vaccine-myths.html to read more about these vaccine myths and the facts about COVID-19 vaccine from CDC. </a:t>
            </a:r>
            <a:endParaRPr lang="en-US" b="1" dirty="0"/>
          </a:p>
          <a:p>
            <a:endParaRPr lang="en-US" dirty="0">
              <a:cs typeface="Calibri" panose="020F0502020204030204"/>
            </a:endParaRPr>
          </a:p>
          <a:p>
            <a:r>
              <a:rPr lang="en-US" dirty="0"/>
              <a:t>NOTE:  While COVID-19 vaccination will not cause a positive result on </a:t>
            </a:r>
            <a:r>
              <a:rPr lang="en-US" u="sng" dirty="0"/>
              <a:t>viral</a:t>
            </a:r>
            <a:r>
              <a:rPr lang="en-US" dirty="0"/>
              <a:t> tests, there is a possibility that it could cause a positive result on a </a:t>
            </a:r>
            <a:r>
              <a:rPr lang="en-US" u="sng" dirty="0"/>
              <a:t>serologic</a:t>
            </a:r>
            <a:r>
              <a:rPr lang="en-US" u="none" dirty="0"/>
              <a:t> (antibody)</a:t>
            </a:r>
            <a:r>
              <a:rPr lang="en-US" dirty="0"/>
              <a:t> test.</a:t>
            </a:r>
            <a:endParaRPr lang="en-US" dirty="0">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dirty="0"/>
          </a:p>
        </p:txBody>
      </p:sp>
    </p:spTree>
    <p:extLst>
      <p:ext uri="{BB962C8B-B14F-4D97-AF65-F5344CB8AC3E}">
        <p14:creationId xmlns:p14="http://schemas.microsoft.com/office/powerpoint/2010/main" val="1350820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a:defRPr/>
            </a:pPr>
            <a:r>
              <a:rPr lang="en-US" sz="1200" b="0" i="0" kern="1200" dirty="0">
                <a:solidFill>
                  <a:schemeClr val="tx1"/>
                </a:solidFill>
                <a:effectLst/>
                <a:latin typeface="+mn-lt"/>
                <a:ea typeface="+mn-ea"/>
                <a:cs typeface="+mn-cs"/>
              </a:rPr>
              <a:t>COVID-19 vaccines are being held to the same safety standards as other routine vaccines. </a:t>
            </a:r>
            <a:r>
              <a:rPr lang="en-US" dirty="0"/>
              <a:t>Several </a:t>
            </a:r>
            <a:r>
              <a:rPr lang="en-US" sz="1200" b="0" i="0" kern="1200" dirty="0">
                <a:solidFill>
                  <a:schemeClr val="tx1"/>
                </a:solidFill>
                <a:effectLst/>
                <a:latin typeface="+mn-lt"/>
                <a:ea typeface="+mn-ea"/>
                <a:cs typeface="+mn-cs"/>
              </a:rPr>
              <a:t>expert and independent groups evaluate the safety of vaccines being given to people in the United States.</a:t>
            </a:r>
            <a:r>
              <a:rPr lang="en-US" dirty="0"/>
              <a:t> </a:t>
            </a:r>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a:defRPr/>
            </a:pPr>
            <a:r>
              <a:rPr lang="en-US" dirty="0"/>
              <a:t>Before ANY vaccines receive authorization or approval, the </a:t>
            </a:r>
            <a:r>
              <a:rPr lang="en-US" b="1" dirty="0"/>
              <a:t>Federal Drug Administration (FDA) </a:t>
            </a:r>
            <a:r>
              <a:rPr lang="en-US" dirty="0"/>
              <a:t>carefully reviews all the safety data from clinical trials. And t</a:t>
            </a:r>
            <a:r>
              <a:rPr lang="en-US" sz="1200" b="0" i="0" kern="1200" dirty="0">
                <a:solidFill>
                  <a:schemeClr val="tx1"/>
                </a:solidFill>
                <a:effectLst/>
                <a:latin typeface="+mn-lt"/>
                <a:ea typeface="+mn-ea"/>
                <a:cs typeface="+mn-cs"/>
              </a:rPr>
              <a:t>he </a:t>
            </a:r>
            <a:r>
              <a:rPr lang="en-US" sz="1200" b="1" i="0" kern="1200" dirty="0">
                <a:solidFill>
                  <a:schemeClr val="tx1"/>
                </a:solidFill>
                <a:effectLst/>
                <a:latin typeface="+mn-lt"/>
                <a:ea typeface="+mn-ea"/>
                <a:cs typeface="+mn-cs"/>
              </a:rPr>
              <a:t>Advisory Committee on Immunization Practices, or ACIP, </a:t>
            </a:r>
            <a:r>
              <a:rPr lang="en-US" sz="1200" b="0" i="0" kern="1200" dirty="0">
                <a:solidFill>
                  <a:schemeClr val="tx1"/>
                </a:solidFill>
                <a:effectLst/>
                <a:latin typeface="+mn-lt"/>
                <a:ea typeface="+mn-ea"/>
                <a:cs typeface="+mn-cs"/>
              </a:rPr>
              <a:t>which is an independent body of experts, reviews all safety data before recommending use. FDA and ACIP have </a:t>
            </a:r>
            <a:r>
              <a:rPr lang="en-US" dirty="0">
                <a:solidFill>
                  <a:srgbClr val="000000"/>
                </a:solidFill>
                <a:cs typeface="Calibri"/>
              </a:rPr>
              <a:t>qualified scientific and clinical experts with minimal conflicts of interest reviewing all of the data. </a:t>
            </a:r>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a:defRPr/>
            </a:pPr>
            <a:r>
              <a:rPr lang="en-US" sz="1200" b="0" i="0" kern="1200" dirty="0">
                <a:solidFill>
                  <a:schemeClr val="tx1"/>
                </a:solidFill>
                <a:effectLst/>
                <a:latin typeface="+mn-lt"/>
                <a:ea typeface="+mn-ea"/>
                <a:cs typeface="+mn-cs"/>
              </a:rPr>
              <a:t>After </a:t>
            </a:r>
            <a:r>
              <a:rPr lang="en-US" dirty="0"/>
              <a:t>ANY vaccines</a:t>
            </a:r>
            <a:r>
              <a:rPr lang="en-US" sz="1200" b="0" i="0" kern="1200" dirty="0">
                <a:solidFill>
                  <a:schemeClr val="tx1"/>
                </a:solidFill>
                <a:effectLst/>
                <a:latin typeface="+mn-lt"/>
                <a:ea typeface="+mn-ea"/>
                <a:cs typeface="+mn-cs"/>
              </a:rPr>
              <a:t> are authorized and in use, both FDA and CDC continue to monitor </a:t>
            </a:r>
            <a:r>
              <a:rPr lang="en-US" sz="1200" i="0" kern="1200" dirty="0">
                <a:solidFill>
                  <a:schemeClr val="tx1"/>
                </a:solidFill>
                <a:effectLst/>
                <a:latin typeface="+mn-lt"/>
                <a:ea typeface="+mn-ea"/>
                <a:cs typeface="+mn-cs"/>
              </a:rPr>
              <a:t>their safety</a:t>
            </a:r>
            <a:r>
              <a:rPr lang="en-US" dirty="0"/>
              <a:t>. </a:t>
            </a:r>
            <a:endParaRPr lang="en-US" sz="1200" i="0" kern="1200" dirty="0">
              <a:solidFill>
                <a:schemeClr val="tx1"/>
              </a:solidFill>
              <a:effectLst/>
              <a:latin typeface="+mn-lt"/>
              <a:cs typeface="Calibri"/>
            </a:endParaRPr>
          </a:p>
          <a:p>
            <a:pPr>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Existing systems </a:t>
            </a:r>
            <a:r>
              <a:rPr lang="en-US" dirty="0"/>
              <a:t>can</a:t>
            </a:r>
            <a:r>
              <a:rPr lang="en-US" sz="1200" b="0" i="0" kern="1200" dirty="0">
                <a:solidFill>
                  <a:schemeClr val="tx1"/>
                </a:solidFill>
                <a:effectLst/>
                <a:latin typeface="+mn-lt"/>
                <a:ea typeface="+mn-ea"/>
                <a:cs typeface="+mn-cs"/>
              </a:rPr>
              <a:t> rapidly detect possible vaccine safety problems. These systems are being scaled up for COVID-19 vaccine introduction to fully meet the needs of the nation. Additional systems and data sources are also being developed to further enhance safety monitoring capabilities. </a:t>
            </a:r>
            <a:endParaRPr lang="en-US" sz="1200" b="0" i="0" kern="1200" dirty="0">
              <a:solidFill>
                <a:schemeClr val="tx1"/>
              </a:solidFill>
              <a:effectLst/>
              <a:latin typeface="+mn-lt"/>
              <a:cs typeface="Calibri"/>
            </a:endParaRPr>
          </a:p>
          <a:p>
            <a:pPr>
              <a:spcBef>
                <a:spcPct val="30000"/>
              </a:spcBef>
              <a:spcAft>
                <a:spcPct val="0"/>
              </a:spcAft>
              <a:defRPr/>
            </a:pPr>
            <a:endParaRPr lang="en-US" dirty="0">
              <a:cs typeface="Calibri"/>
            </a:endParaRPr>
          </a:p>
          <a:p>
            <a:pPr>
              <a:defRPr/>
            </a:pPr>
            <a:r>
              <a:rPr lang="en-US" dirty="0"/>
              <a:t>There are systems in place that allow CDC and FDA to watch for safety issues: </a:t>
            </a:r>
            <a:endParaRPr lang="en-US" dirty="0">
              <a:cs typeface="Calibri" panose="020F0502020204030204"/>
            </a:endParaRPr>
          </a:p>
          <a:p>
            <a:pPr marL="285750" indent="-285750">
              <a:buFont typeface="Symbol"/>
              <a:buChar char="•"/>
              <a:defRPr/>
            </a:pPr>
            <a:r>
              <a:rPr lang="en-US" b="1" dirty="0"/>
              <a:t>CDC: V-safe</a:t>
            </a:r>
            <a:r>
              <a:rPr lang="en-US" dirty="0"/>
              <a:t> — A new smartphone-based, after-vaccination health checker for people who receive COVID-19 vaccines. </a:t>
            </a:r>
            <a:r>
              <a:rPr lang="en-US" b="1" dirty="0"/>
              <a:t>V-safe</a:t>
            </a:r>
            <a:r>
              <a:rPr lang="en-US" dirty="0"/>
              <a:t> uses text messaging and web surveys from CDC to check in with vaccine recipients following COVID-19 vaccination. </a:t>
            </a:r>
            <a:r>
              <a:rPr lang="en-US" b="1" dirty="0"/>
              <a:t>V-safe</a:t>
            </a:r>
            <a:r>
              <a:rPr lang="en-US" dirty="0"/>
              <a:t> also provides second vaccine dose reminders if needed, and telephone follow up to anyone who reports medically significant (important) adverse events. </a:t>
            </a:r>
            <a:endParaRPr lang="en-US" dirty="0">
              <a:cs typeface="Calibri"/>
            </a:endParaRPr>
          </a:p>
          <a:p>
            <a:pPr marL="285750" indent="-285750">
              <a:buFont typeface="Symbol"/>
              <a:buChar char="•"/>
              <a:defRPr/>
            </a:pPr>
            <a:r>
              <a:rPr lang="en-US" b="1" dirty="0"/>
              <a:t>CDC and FDA</a:t>
            </a:r>
            <a:r>
              <a:rPr lang="en-US" dirty="0"/>
              <a:t>: </a:t>
            </a:r>
            <a:r>
              <a:rPr lang="en-US" b="1" dirty="0"/>
              <a:t>Vaccine Adverse Event Reporting System (VAERS)</a:t>
            </a:r>
            <a:r>
              <a:rPr lang="en-US" dirty="0"/>
              <a:t> — The national system that collects reports from healthcare professionals, vaccine manufacturers, and the public of adverse events that happen after vaccination; reports of adverse events that are unexpected, appear to happen more often than expected, or have unusual patterns are followed up with specific studies. </a:t>
            </a:r>
            <a:endParaRPr lang="en-US" dirty="0">
              <a:cs typeface="Calibri"/>
            </a:endParaRPr>
          </a:p>
          <a:p>
            <a:pPr lvl="1"/>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5833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COVID-19 vaccination will help keep you from getting COVID-19. Getting a COVID-19 vaccine will help create an immune response in your body against the virus without your having to experience illness. Based on what is known about vaccines for other diseases, experts believe that getting a COVID-19 vaccine may help keep you from getting seriously ill even if you do get COVID-19.</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1477524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Before vaccination, you should learn more about the different types of COVID-19 vaccines and how they work. We’ve provided some of this information in this presentation. </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During your vaccination appointment, you should receive a paper or electronic version of a fact sheet specific to the COVID-19 vaccine you are being offered that contains information to help you understand the risks and benefits of receiving that specific vaccine. After you are vaccinated, you should be given a vaccination record </a:t>
            </a:r>
            <a:r>
              <a:rPr lang="en-US" dirty="0"/>
              <a:t>card that</a:t>
            </a:r>
            <a:r>
              <a:rPr lang="en-US" sz="1200" kern="1200" dirty="0">
                <a:solidFill>
                  <a:schemeClr val="tx1"/>
                </a:solidFill>
                <a:effectLst/>
                <a:latin typeface="+mn-lt"/>
                <a:ea typeface="+mn-ea"/>
                <a:cs typeface="+mn-cs"/>
              </a:rPr>
              <a:t> tells you what COVID-19 vaccine you received, the date you received it, and where you received it.</a:t>
            </a:r>
            <a:endParaRPr lang="en-US" sz="1200" kern="1200" dirty="0">
              <a:solidFill>
                <a:schemeClr val="tx1"/>
              </a:solidFill>
              <a:effectLst/>
              <a:latin typeface="+mn-lt"/>
              <a:cs typeface="Calibri"/>
            </a:endParaRPr>
          </a:p>
          <a:p>
            <a:endParaRPr lang="en-US" sz="1200" kern="1200" dirty="0">
              <a:solidFill>
                <a:schemeClr val="tx1"/>
              </a:solidFill>
              <a:effectLst/>
              <a:latin typeface="+mn-lt"/>
              <a:ea typeface="+mn-ea"/>
              <a:cs typeface="+mn-cs"/>
            </a:endParaRPr>
          </a:p>
          <a:p>
            <a:pPr>
              <a:defRPr/>
            </a:pPr>
            <a:r>
              <a:rPr lang="en-US" sz="1200" kern="1200" dirty="0">
                <a:solidFill>
                  <a:schemeClr val="tx1"/>
                </a:solidFill>
                <a:effectLst/>
                <a:latin typeface="+mn-lt"/>
                <a:ea typeface="+mn-ea"/>
                <a:cs typeface="+mn-cs"/>
              </a:rPr>
              <a:t>Your provider may also give you information about how to enroll in </a:t>
            </a:r>
            <a:r>
              <a:rPr lang="en-US" sz="1200" b="1" kern="1200" dirty="0">
                <a:solidFill>
                  <a:schemeClr val="tx1"/>
                </a:solidFill>
                <a:effectLst/>
                <a:latin typeface="+mn-lt"/>
                <a:ea typeface="+mn-ea"/>
                <a:cs typeface="+mn-cs"/>
              </a:rPr>
              <a:t>v-safe</a:t>
            </a:r>
            <a:r>
              <a:rPr lang="en-US" dirty="0"/>
              <a:t>. </a:t>
            </a:r>
            <a:r>
              <a:rPr lang="en-US" b="1" dirty="0"/>
              <a:t>V-safe</a:t>
            </a:r>
            <a:r>
              <a:rPr lang="en-US" dirty="0"/>
              <a:t> is</a:t>
            </a:r>
            <a:r>
              <a:rPr lang="en-US" sz="1200" kern="1200" dirty="0">
                <a:solidFill>
                  <a:schemeClr val="tx1"/>
                </a:solidFill>
                <a:effectLst/>
                <a:latin typeface="+mn-lt"/>
                <a:ea typeface="+mn-ea"/>
                <a:cs typeface="+mn-cs"/>
              </a:rPr>
              <a:t> a free, smartphone-based tool that uses text messaging and web surveys to provide personalized health check-ins after you receive a COVID-19 vaccination. </a:t>
            </a:r>
            <a:r>
              <a:rPr lang="en-US" dirty="0"/>
              <a:t>This program will help CDC monitor safety of COVID-19 vaccines. Find more information at https://www.cdc.gov/coronavirus/2019-ncov/vaccines/safety/vsafe.html. </a:t>
            </a:r>
          </a:p>
          <a:p>
            <a:pPr>
              <a:defRPr/>
            </a:pPr>
            <a:endParaRPr lang="en-US" dirty="0"/>
          </a:p>
          <a:p>
            <a:pPr>
              <a:defRPr/>
            </a:pPr>
            <a:r>
              <a:rPr lang="en-US" sz="1200" kern="1200" dirty="0">
                <a:solidFill>
                  <a:schemeClr val="tx1"/>
                </a:solidFill>
                <a:effectLst/>
                <a:latin typeface="+mn-lt"/>
                <a:ea typeface="+mn-ea"/>
                <a:cs typeface="+mn-cs"/>
              </a:rPr>
              <a:t>Its important to continue using all the tools available to help stop this pandemic. Cover your mouth and nose with a mask when you are around others, stay at least 6 feet away from others, avoid crowds, and wash your hands often.</a:t>
            </a: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23298188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COVID-19 vaccination will be an important tool to help stop the pandemic, but it continues to be one tool in the toolbox. While COVID-19 mRNA vaccines appear to be highly effective, additional preventive tools remain important to limit the spread of COVID-19. The combination of getting vaccinated and following CDC’s recommendations to protect yourself and others will offer the best protection from COVID-19. Wash your hands. Avoid close contact. Cover your nose and mouth with a mask. Clean and disinfect frequently touched surfaces. Stopping a pandemic requires using all the tools we have available. </a:t>
            </a:r>
          </a:p>
          <a:p>
            <a:endParaRPr lang="en-US" dirty="0"/>
          </a:p>
          <a:p>
            <a:r>
              <a:rPr lang="en-US" sz="1200" kern="1200" dirty="0">
                <a:solidFill>
                  <a:schemeClr val="tx1"/>
                </a:solidFill>
                <a:latin typeface="+mn-lt"/>
                <a:ea typeface="+mn-ea"/>
                <a:cs typeface="+mn-cs"/>
              </a:rPr>
              <a:t>It will take time to vaccinate all people </a:t>
            </a:r>
            <a:r>
              <a:rPr lang="en-US" dirty="0"/>
              <a:t>living in the</a:t>
            </a:r>
            <a:r>
              <a:rPr lang="en-US" sz="1200" kern="1200" dirty="0">
                <a:solidFill>
                  <a:schemeClr val="tx1"/>
                </a:solidFill>
                <a:latin typeface="+mn-lt"/>
                <a:ea typeface="+mn-ea"/>
                <a:cs typeface="+mn-cs"/>
              </a:rPr>
              <a:t> United States. While the vaccines are being delivered, it's important that everyone continue to take all steps</a:t>
            </a:r>
            <a:r>
              <a:rPr lang="en-US" dirty="0"/>
              <a:t> (wear a mask, avoid close contact with others, and wash your hands) </a:t>
            </a:r>
            <a:r>
              <a:rPr lang="en-US" sz="1200" kern="1200" dirty="0">
                <a:solidFill>
                  <a:schemeClr val="tx1"/>
                </a:solidFill>
                <a:latin typeface="+mn-lt"/>
                <a:ea typeface="+mn-ea"/>
                <a:cs typeface="+mn-cs"/>
              </a:rPr>
              <a:t>to prevent spread of COVID-19.</a:t>
            </a: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10</a:t>
            </a:fld>
            <a:endParaRPr lang="en-US"/>
          </a:p>
        </p:txBody>
      </p:sp>
    </p:spTree>
    <p:extLst>
      <p:ext uri="{BB962C8B-B14F-4D97-AF65-F5344CB8AC3E}">
        <p14:creationId xmlns:p14="http://schemas.microsoft.com/office/powerpoint/2010/main" val="2939900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COVID-19 vaccination can protect you, your family, your friends, and your community. Choose to get vaccinated. Participate in </a:t>
            </a:r>
            <a:r>
              <a:rPr lang="en-US" b="1" dirty="0"/>
              <a:t>v-safe </a:t>
            </a:r>
            <a:r>
              <a:rPr lang="en-US" dirty="0"/>
              <a:t>and help CDC monitor for any health effects after vaccination. Share your experience with your coworkers, friends, and family. And visibly show that you received a vaccine by wearing a sticker or button. You have a role in increasing confidence in COVID-19 vaccination and sharing your experience may influence those you care about.</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1429735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3938375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6205367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If you experience a fever after vaccination</a:t>
            </a:r>
            <a:r>
              <a:rPr lang="en-US" dirty="0"/>
              <a:t>, </a:t>
            </a:r>
            <a:r>
              <a:rPr lang="en-US" sz="1200" kern="1200" dirty="0">
                <a:solidFill>
                  <a:schemeClr val="tx1"/>
                </a:solidFill>
                <a:effectLst/>
                <a:latin typeface="+mn-lt"/>
                <a:ea typeface="+mn-ea"/>
                <a:cs typeface="+mn-cs"/>
              </a:rPr>
              <a:t>you should stay home from work if you can. Most side effects after vaccination do not last very long. The vaccine does not give you COVID-19. However, you could have been exposed to the virus before </a:t>
            </a:r>
            <a:r>
              <a:rPr lang="en-US" dirty="0"/>
              <a:t>you were vaccinated, </a:t>
            </a:r>
            <a:r>
              <a:rPr lang="en-US" sz="1200" kern="1200" dirty="0">
                <a:solidFill>
                  <a:schemeClr val="tx1"/>
                </a:solidFill>
                <a:effectLst/>
                <a:latin typeface="+mn-lt"/>
                <a:ea typeface="+mn-ea"/>
                <a:cs typeface="+mn-cs"/>
              </a:rPr>
              <a:t>so if you continue to feel sick, you should consider getting a COVID-19 test. CDC and FDA encourage the public to report possible side effects to the </a:t>
            </a:r>
            <a:r>
              <a:rPr lang="en-US" sz="1200" u="sng" kern="1200" dirty="0">
                <a:solidFill>
                  <a:schemeClr val="tx1"/>
                </a:solidFill>
                <a:effectLst/>
                <a:latin typeface="+mn-lt"/>
                <a:ea typeface="+mn-ea"/>
                <a:cs typeface="+mn-cs"/>
                <a:hlinkClick r:id="rId3"/>
              </a:rPr>
              <a:t>Vaccine Adverse Event Reporting System (VAERS)</a:t>
            </a:r>
            <a:r>
              <a:rPr lang="en-US" sz="1200" kern="1200" dirty="0">
                <a:solidFill>
                  <a:schemeClr val="tx1"/>
                </a:solidFill>
                <a:effectLst/>
                <a:latin typeface="+mn-lt"/>
                <a:ea typeface="+mn-ea"/>
                <a:cs typeface="+mn-cs"/>
              </a:rPr>
              <a:t>. CDC is also implementing a new smartphone-based tool called v-safe to check in on people’s health after they receive a COVID-19 vaccine. If you </a:t>
            </a:r>
            <a:r>
              <a:rPr lang="en-US" sz="1200" u="sng" kern="1200" dirty="0">
                <a:solidFill>
                  <a:schemeClr val="tx1"/>
                </a:solidFill>
                <a:effectLst/>
                <a:latin typeface="+mn-lt"/>
                <a:ea typeface="+mn-ea"/>
                <a:cs typeface="+mn-cs"/>
                <a:hlinkClick r:id="rId4"/>
              </a:rPr>
              <a:t>enroll in v-safe</a:t>
            </a:r>
            <a:r>
              <a:rPr lang="en-US" sz="1200" kern="1200" dirty="0">
                <a:solidFill>
                  <a:schemeClr val="tx1"/>
                </a:solidFill>
                <a:effectLst/>
                <a:latin typeface="+mn-lt"/>
                <a:ea typeface="+mn-ea"/>
                <a:cs typeface="+mn-cs"/>
              </a:rPr>
              <a:t>, you can tell CDC if you have any side effects after getting a COVID-19 vaccine. If you report serious side effects, someone from CDC will call to follow up.</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11619767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41841480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http://cdc.gov/COVID19" TargetMode="Externa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C68A5B9-96BD-A64D-95C5-E6FE95C10E23}"/>
              </a:ext>
              <a:ext uri="{C183D7F6-B498-43B3-948B-1728B52AA6E4}">
                <adec:decorative xmlns:adec="http://schemas.microsoft.com/office/drawing/2017/decorative" val="1"/>
              </a:ext>
            </a:extLst>
          </p:cNvPr>
          <p:cNvGrpSpPr/>
          <p:nvPr userDrawn="1"/>
        </p:nvGrpSpPr>
        <p:grpSpPr>
          <a:xfrm>
            <a:off x="0" y="2815234"/>
            <a:ext cx="9143999" cy="605486"/>
            <a:chOff x="0" y="2815234"/>
            <a:chExt cx="9143999" cy="605486"/>
          </a:xfrm>
        </p:grpSpPr>
        <p:sp>
          <p:nvSpPr>
            <p:cNvPr id="15" name="Rectangle 14">
              <a:extLst>
                <a:ext uri="{FF2B5EF4-FFF2-40B4-BE49-F238E27FC236}">
                  <a16:creationId xmlns:a16="http://schemas.microsoft.com/office/drawing/2014/main" id="{26E5B1C5-AD23-FA44-A4AA-BD39BCEFF5CC}"/>
                </a:ext>
                <a:ext uri="{C183D7F6-B498-43B3-948B-1728B52AA6E4}">
                  <adec:decorative xmlns:adec="http://schemas.microsoft.com/office/drawing/2017/decorative" val="1"/>
                </a:ext>
              </a:extLst>
            </p:cNvPr>
            <p:cNvSpPr/>
            <p:nvPr userDrawn="1"/>
          </p:nvSpPr>
          <p:spPr>
            <a:xfrm>
              <a:off x="5599288" y="2815234"/>
              <a:ext cx="3544711" cy="605486"/>
            </a:xfrm>
            <a:prstGeom prst="rect">
              <a:avLst/>
            </a:prstGeom>
            <a:solidFill>
              <a:srgbClr val="1D62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rgbClr val="FFFFFF"/>
                </a:solidFill>
                <a:latin typeface="Arial Black" panose="020B0604020202020204" pitchFamily="34" charset="0"/>
                <a:cs typeface="Arial Black" panose="020B0604020202020204" pitchFamily="34" charset="0"/>
              </a:endParaRPr>
            </a:p>
          </p:txBody>
        </p:sp>
        <p:sp>
          <p:nvSpPr>
            <p:cNvPr id="14" name="Rectangle 13">
              <a:extLst>
                <a:ext uri="{FF2B5EF4-FFF2-40B4-BE49-F238E27FC236}">
                  <a16:creationId xmlns:a16="http://schemas.microsoft.com/office/drawing/2014/main" id="{C07885A7-C244-8E4B-AA32-74D9E30BB99A}"/>
                </a:ext>
                <a:ext uri="{C183D7F6-B498-43B3-948B-1728B52AA6E4}">
                  <adec:decorative xmlns:adec="http://schemas.microsoft.com/office/drawing/2017/decorative" val="1"/>
                </a:ext>
              </a:extLst>
            </p:cNvPr>
            <p:cNvSpPr/>
            <p:nvPr userDrawn="1"/>
          </p:nvSpPr>
          <p:spPr>
            <a:xfrm>
              <a:off x="2973936" y="2815234"/>
              <a:ext cx="2625350" cy="605486"/>
            </a:xfrm>
            <a:prstGeom prst="rect">
              <a:avLst/>
            </a:prstGeom>
            <a:solidFill>
              <a:srgbClr val="3F8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dirty="0">
                <a:solidFill>
                  <a:srgbClr val="FFFFFF"/>
                </a:solidFill>
                <a:latin typeface="Arial Black" panose="020B0604020202020204" pitchFamily="34" charset="0"/>
                <a:cs typeface="Arial Black" panose="020B0604020202020204" pitchFamily="34" charset="0"/>
              </a:endParaRPr>
            </a:p>
          </p:txBody>
        </p:sp>
        <p:sp>
          <p:nvSpPr>
            <p:cNvPr id="13" name="Rectangle 12">
              <a:extLst>
                <a:ext uri="{FF2B5EF4-FFF2-40B4-BE49-F238E27FC236}">
                  <a16:creationId xmlns:a16="http://schemas.microsoft.com/office/drawing/2014/main" id="{72A52B5F-BA3F-ED46-9D71-583824455872}"/>
                </a:ext>
                <a:ext uri="{C183D7F6-B498-43B3-948B-1728B52AA6E4}">
                  <adec:decorative xmlns:adec="http://schemas.microsoft.com/office/drawing/2017/decorative" val="1"/>
                </a:ext>
              </a:extLst>
            </p:cNvPr>
            <p:cNvSpPr/>
            <p:nvPr userDrawn="1"/>
          </p:nvSpPr>
          <p:spPr>
            <a:xfrm>
              <a:off x="0" y="2815234"/>
              <a:ext cx="2973936" cy="605486"/>
            </a:xfrm>
            <a:prstGeom prst="rect">
              <a:avLst/>
            </a:prstGeom>
            <a:solidFill>
              <a:srgbClr val="3A7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0" dirty="0">
                <a:solidFill>
                  <a:srgbClr val="FFFFFF"/>
                </a:solidFill>
                <a:latin typeface="Arial Black" panose="020B0604020202020204" pitchFamily="34" charset="0"/>
                <a:cs typeface="Arial Black" panose="020B0604020202020204" pitchFamily="34" charset="0"/>
              </a:endParaRPr>
            </a:p>
          </p:txBody>
        </p:sp>
      </p:grpSp>
      <p:sp>
        <p:nvSpPr>
          <p:cNvPr id="22" name="Title 1">
            <a:extLst>
              <a:ext uri="{FF2B5EF4-FFF2-40B4-BE49-F238E27FC236}">
                <a16:creationId xmlns:a16="http://schemas.microsoft.com/office/drawing/2014/main" id="{BBA8A661-9B82-8B4E-9AC3-715D4BE320F3}"/>
              </a:ext>
            </a:extLst>
          </p:cNvPr>
          <p:cNvSpPr>
            <a:spLocks noGrp="1"/>
          </p:cNvSpPr>
          <p:nvPr>
            <p:ph type="ctrTitle"/>
          </p:nvPr>
        </p:nvSpPr>
        <p:spPr>
          <a:xfrm>
            <a:off x="0" y="2352907"/>
            <a:ext cx="9144000" cy="1067814"/>
          </a:xfrm>
          <a:prstGeom prst="rect">
            <a:avLst/>
          </a:prstGeom>
        </p:spPr>
        <p:txBody>
          <a:bodyPr bIns="9144" anchor="b" anchorCtr="0"/>
          <a:lstStyle>
            <a:lvl1pPr algn="ctr">
              <a:defRPr sz="4000" b="0" i="0">
                <a:solidFill>
                  <a:srgbClr val="FFFFFF"/>
                </a:solidFill>
                <a:latin typeface="Arial Black" panose="020B0604020202020204" pitchFamily="34" charset="0"/>
                <a:cs typeface="Arial Black" panose="020B0604020202020204" pitchFamily="34" charset="0"/>
              </a:defRPr>
            </a:lvl1pPr>
          </a:lstStyle>
          <a:p>
            <a:endParaRPr lang="en-US" dirty="0"/>
          </a:p>
        </p:txBody>
      </p:sp>
      <p:sp>
        <p:nvSpPr>
          <p:cNvPr id="21" name="Subtitle 1">
            <a:extLst>
              <a:ext uri="{FF2B5EF4-FFF2-40B4-BE49-F238E27FC236}">
                <a16:creationId xmlns:a16="http://schemas.microsoft.com/office/drawing/2014/main" id="{F8CAAB2C-835E-B748-A91C-DBAE5A8A9378}"/>
              </a:ext>
            </a:extLst>
          </p:cNvPr>
          <p:cNvSpPr>
            <a:spLocks noGrp="1"/>
          </p:cNvSpPr>
          <p:nvPr>
            <p:ph type="subTitle" idx="1" hasCustomPrompt="1"/>
          </p:nvPr>
        </p:nvSpPr>
        <p:spPr>
          <a:xfrm>
            <a:off x="0" y="3420720"/>
            <a:ext cx="9144000" cy="456254"/>
          </a:xfrm>
        </p:spPr>
        <p:txBody>
          <a:bodyPr lIns="384048"/>
          <a:lstStyle>
            <a:lvl1pPr marL="0" indent="0">
              <a:buNone/>
              <a:defRPr sz="2400" b="0" i="0">
                <a:solidFill>
                  <a:srgbClr val="000000"/>
                </a:solidFill>
                <a:latin typeface="Arial Black" panose="020B0604020202020204" pitchFamily="34" charset="0"/>
                <a:cs typeface="Arial Black" panose="020B0604020202020204" pitchFamily="34" charset="0"/>
              </a:defRPr>
            </a:lvl1pPr>
          </a:lstStyle>
          <a:p>
            <a:pPr algn="l"/>
            <a:r>
              <a:rPr lang="en-US" b="1" dirty="0"/>
              <a:t> </a:t>
            </a:r>
          </a:p>
        </p:txBody>
      </p:sp>
      <p:pic>
        <p:nvPicPr>
          <p:cNvPr id="16" name="Picture 15">
            <a:extLst>
              <a:ext uri="{FF2B5EF4-FFF2-40B4-BE49-F238E27FC236}">
                <a16:creationId xmlns:a16="http://schemas.microsoft.com/office/drawing/2014/main" id="{0B00874D-E8C5-419E-96C8-9A69E9A7077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20" r="20"/>
          <a:stretch/>
        </p:blipFill>
        <p:spPr>
          <a:xfrm>
            <a:off x="179386" y="-155861"/>
            <a:ext cx="8785227" cy="2870784"/>
          </a:xfrm>
          <a:prstGeom prst="rect">
            <a:avLst/>
          </a:prstGeom>
        </p:spPr>
      </p:pic>
      <p:pic>
        <p:nvPicPr>
          <p:cNvPr id="10" name="Picture 9" descr="Logos of the U.S. Department of Health and Human Services and Centers for Disease Control and Prevention">
            <a:extLst>
              <a:ext uri="{FF2B5EF4-FFF2-40B4-BE49-F238E27FC236}">
                <a16:creationId xmlns:a16="http://schemas.microsoft.com/office/drawing/2014/main" id="{8D7C3D51-1329-EC4F-B060-2A152019095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8922" y="3934214"/>
            <a:ext cx="1273324" cy="771003"/>
          </a:xfrm>
          <a:prstGeom prst="rect">
            <a:avLst/>
          </a:prstGeom>
        </p:spPr>
      </p:pic>
      <p:sp>
        <p:nvSpPr>
          <p:cNvPr id="17" name="Text Placeholder">
            <a:extLst>
              <a:ext uri="{FF2B5EF4-FFF2-40B4-BE49-F238E27FC236}">
                <a16:creationId xmlns:a16="http://schemas.microsoft.com/office/drawing/2014/main" id="{DAAF1F3A-AE57-4714-85DB-5C7DD275AFB3}"/>
              </a:ext>
            </a:extLst>
          </p:cNvPr>
          <p:cNvSpPr>
            <a:spLocks noGrp="1"/>
          </p:cNvSpPr>
          <p:nvPr>
            <p:ph type="body" sz="quarter" idx="12"/>
          </p:nvPr>
        </p:nvSpPr>
        <p:spPr>
          <a:xfrm>
            <a:off x="1632246" y="4130679"/>
            <a:ext cx="3833446" cy="456699"/>
          </a:xfrm>
        </p:spPr>
        <p:txBody>
          <a:bodyPr lIns="274320" anchor="b" anchorCtr="0"/>
          <a:lstStyle>
            <a:lvl1pPr marL="230183" indent="-230183">
              <a:buClr>
                <a:srgbClr val="F7931F"/>
              </a:buClr>
              <a:buFont typeface="Wingdings" panose="05000000000000000000" pitchFamily="2" charset="2"/>
              <a:buNone/>
              <a:defRPr sz="1100" b="1">
                <a:solidFill>
                  <a:srgbClr val="2D2D2D"/>
                </a:solidFill>
              </a:defRPr>
            </a:lvl1pPr>
            <a:lvl2pPr>
              <a:buClr>
                <a:srgbClr val="1D624D"/>
              </a:buClr>
              <a:defRPr sz="1600">
                <a:solidFill>
                  <a:srgbClr val="2D2D2D"/>
                </a:solidFill>
              </a:defRPr>
            </a:lvl2pPr>
            <a:lvl3pPr>
              <a:buClr>
                <a:srgbClr val="4EA346"/>
              </a:buClr>
              <a:defRPr sz="1600">
                <a:solidFill>
                  <a:srgbClr val="2D2D2D"/>
                </a:solidFill>
              </a:defRPr>
            </a:lvl3pPr>
            <a:lvl4pPr>
              <a:defRPr sz="2000">
                <a:solidFill>
                  <a:schemeClr val="accent4">
                    <a:lumMod val="75000"/>
                  </a:schemeClr>
                </a:solidFill>
              </a:defRPr>
            </a:lvl4pPr>
            <a:lvl5pPr>
              <a:defRPr sz="2000">
                <a:solidFill>
                  <a:schemeClr val="accent4">
                    <a:lumMod val="75000"/>
                  </a:schemeClr>
                </a:solidFill>
              </a:defRPr>
            </a:lvl5pPr>
          </a:lstStyle>
          <a:p>
            <a:pPr lvl="0"/>
            <a:endParaRPr lang="en-US" dirty="0"/>
          </a:p>
        </p:txBody>
      </p:sp>
      <p:sp>
        <p:nvSpPr>
          <p:cNvPr id="5" name="Rectangle 4">
            <a:extLst>
              <a:ext uri="{FF2B5EF4-FFF2-40B4-BE49-F238E27FC236}">
                <a16:creationId xmlns:a16="http://schemas.microsoft.com/office/drawing/2014/main" id="{094B87AB-5B8D-0A45-9270-C49342BA965F}"/>
              </a:ext>
            </a:extLst>
          </p:cNvPr>
          <p:cNvSpPr/>
          <p:nvPr userDrawn="1"/>
        </p:nvSpPr>
        <p:spPr>
          <a:xfrm>
            <a:off x="0" y="4794191"/>
            <a:ext cx="9144000" cy="349309"/>
          </a:xfrm>
          <a:prstGeom prst="rect">
            <a:avLst/>
          </a:prstGeom>
          <a:solidFill>
            <a:srgbClr val="1D624D"/>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lstStyle/>
          <a:p>
            <a:r>
              <a:rPr lang="en-US" sz="1200" b="1" dirty="0">
                <a:solidFill>
                  <a:srgbClr val="FFFFFF"/>
                </a:solidFill>
                <a:latin typeface="Arial" panose="020B0604020202020204" pitchFamily="34" charset="0"/>
                <a:cs typeface="Arial" panose="020B0604020202020204" pitchFamily="34" charset="0"/>
              </a:rPr>
              <a:t>FOR MORE INFORMATION: </a:t>
            </a:r>
            <a:r>
              <a:rPr lang="en-US" sz="1600" b="1" dirty="0">
                <a:solidFill>
                  <a:srgbClr val="FFFFF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cdc.gov/COVID19</a:t>
            </a:r>
            <a:endParaRPr lang="en-US" sz="1600" b="1"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813044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rgbClr val="1D624D"/>
        </a:solidFill>
        <a:effectLst/>
      </p:bgPr>
    </p:bg>
    <p:spTree>
      <p:nvGrpSpPr>
        <p:cNvPr id="1" name=""/>
        <p:cNvGrpSpPr/>
        <p:nvPr/>
      </p:nvGrpSpPr>
      <p:grpSpPr>
        <a:xfrm>
          <a:off x="0" y="0"/>
          <a:ext cx="0" cy="0"/>
          <a:chOff x="0" y="0"/>
          <a:chExt cx="0" cy="0"/>
        </a:xfrm>
      </p:grpSpPr>
      <p:sp>
        <p:nvSpPr>
          <p:cNvPr id="11" name="Title 1"/>
          <p:cNvSpPr>
            <a:spLocks noGrp="1"/>
          </p:cNvSpPr>
          <p:nvPr userDrawn="1">
            <p:ph type="title"/>
          </p:nvPr>
        </p:nvSpPr>
        <p:spPr>
          <a:xfrm>
            <a:off x="0" y="3506993"/>
            <a:ext cx="9144001" cy="628976"/>
          </a:xfrm>
          <a:prstGeom prst="rect">
            <a:avLst/>
          </a:prstGeom>
        </p:spPr>
        <p:txBody>
          <a:bodyPr anchor="ctr"/>
          <a:lstStyle>
            <a:lvl1pPr algn="ctr">
              <a:lnSpc>
                <a:spcPts val="3000"/>
              </a:lnSpc>
              <a:defRPr sz="3200" b="0" i="0" baseline="0">
                <a:solidFill>
                  <a:schemeClr val="tx2"/>
                </a:solidFill>
                <a:effectLst/>
                <a:latin typeface="Arial Black" panose="020B0604020202020204" pitchFamily="34" charset="0"/>
                <a:cs typeface="Arial Black" panose="020B0604020202020204" pitchFamily="34" charset="0"/>
              </a:defRPr>
            </a:lvl1pPr>
          </a:lstStyle>
          <a:p>
            <a:endParaRPr lang="en-US" dirty="0"/>
          </a:p>
        </p:txBody>
      </p:sp>
      <p:pic>
        <p:nvPicPr>
          <p:cNvPr id="12" name="Picture 11" descr="Illustration of a bandage and check mark positioned in the shape of a V that sybolizes vaccine confidence.">
            <a:extLst>
              <a:ext uri="{FF2B5EF4-FFF2-40B4-BE49-F238E27FC236}">
                <a16:creationId xmlns:a16="http://schemas.microsoft.com/office/drawing/2014/main" id="{BA2EA57B-A796-7149-B206-61BE038B0620}"/>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29000" y="1052735"/>
            <a:ext cx="2286000" cy="2286000"/>
          </a:xfrm>
          <a:prstGeom prst="rect">
            <a:avLst/>
          </a:prstGeom>
        </p:spPr>
      </p:pic>
    </p:spTree>
    <p:extLst>
      <p:ext uri="{BB962C8B-B14F-4D97-AF65-F5344CB8AC3E}">
        <p14:creationId xmlns:p14="http://schemas.microsoft.com/office/powerpoint/2010/main" val="211031030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ngle Column">
    <p:bg>
      <p:bgPr>
        <a:solidFill>
          <a:schemeClr val="bg2"/>
        </a:solidFill>
        <a:effectLst/>
      </p:bgPr>
    </p:bg>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8B2CF4E6-60B4-6A4E-9674-41525EE631DF}"/>
              </a:ext>
            </a:extLst>
          </p:cNvPr>
          <p:cNvSpPr>
            <a:spLocks noGrp="1"/>
          </p:cNvSpPr>
          <p:nvPr>
            <p:ph type="title"/>
          </p:nvPr>
        </p:nvSpPr>
        <p:spPr>
          <a:xfrm>
            <a:off x="457200" y="548640"/>
            <a:ext cx="8229600" cy="857250"/>
          </a:xfrm>
          <a:prstGeom prst="rect">
            <a:avLst/>
          </a:prstGeom>
        </p:spPr>
        <p:txBody>
          <a:bodyPr anchor="t" anchorCtr="0"/>
          <a:lstStyle>
            <a:lvl1pPr algn="l">
              <a:lnSpc>
                <a:spcPts val="3000"/>
              </a:lnSpc>
              <a:defRPr sz="2600" b="1" i="0" baseline="0">
                <a:solidFill>
                  <a:srgbClr val="1D624D"/>
                </a:solidFill>
                <a:effectLst/>
                <a:latin typeface="Arial Black" panose="020B0604020202020204" pitchFamily="34" charset="0"/>
                <a:cs typeface="Arial Black" panose="020B0604020202020204" pitchFamily="34" charset="0"/>
              </a:defRPr>
            </a:lvl1pPr>
          </a:lstStyle>
          <a:p>
            <a:endParaRPr lang="en-US" dirty="0"/>
          </a:p>
        </p:txBody>
      </p:sp>
      <p:sp>
        <p:nvSpPr>
          <p:cNvPr id="5" name="Subtitle">
            <a:extLst>
              <a:ext uri="{FF2B5EF4-FFF2-40B4-BE49-F238E27FC236}">
                <a16:creationId xmlns:a16="http://schemas.microsoft.com/office/drawing/2014/main" id="{EADE02BA-69B0-3244-BDD3-8A69CC21BEED}"/>
              </a:ext>
            </a:extLst>
          </p:cNvPr>
          <p:cNvSpPr>
            <a:spLocks noGrp="1"/>
          </p:cNvSpPr>
          <p:nvPr>
            <p:ph type="subTitle" idx="1"/>
          </p:nvPr>
        </p:nvSpPr>
        <p:spPr>
          <a:xfrm>
            <a:off x="0" y="122"/>
            <a:ext cx="9144000" cy="349309"/>
          </a:xfrm>
          <a:solidFill>
            <a:srgbClr val="3A7AB6"/>
          </a:solidFill>
        </p:spPr>
        <p:txBody>
          <a:bodyPr lIns="365760" rIns="365760" anchor="ctr"/>
          <a:lstStyle>
            <a:lvl1pPr marL="0" indent="0">
              <a:buNone/>
              <a:defRPr b="1">
                <a:solidFill>
                  <a:srgbClr val="FFFFFF"/>
                </a:solidFill>
              </a:defRPr>
            </a:lvl1pPr>
          </a:lstStyle>
          <a:p>
            <a:endParaRPr lang="en-US" dirty="0"/>
          </a:p>
        </p:txBody>
      </p:sp>
      <p:sp>
        <p:nvSpPr>
          <p:cNvPr id="9" name="Text Placeholder">
            <a:extLst>
              <a:ext uri="{FF2B5EF4-FFF2-40B4-BE49-F238E27FC236}">
                <a16:creationId xmlns:a16="http://schemas.microsoft.com/office/drawing/2014/main" id="{0FE56291-69FB-0643-9939-1E6D15C2C115}"/>
              </a:ext>
            </a:extLst>
          </p:cNvPr>
          <p:cNvSpPr>
            <a:spLocks noGrp="1"/>
          </p:cNvSpPr>
          <p:nvPr>
            <p:ph type="body" sz="quarter" idx="10"/>
          </p:nvPr>
        </p:nvSpPr>
        <p:spPr>
          <a:xfrm>
            <a:off x="457200" y="1158875"/>
            <a:ext cx="8229600" cy="3341688"/>
          </a:xfrm>
        </p:spPr>
        <p:txBody>
          <a:bodyPr/>
          <a:lstStyle>
            <a:lvl1pPr marL="230183" indent="-230183">
              <a:buClr>
                <a:srgbClr val="F7931F"/>
              </a:buClr>
              <a:buFont typeface="Wingdings" panose="05000000000000000000" pitchFamily="2" charset="2"/>
              <a:buChar char="§"/>
              <a:defRPr sz="1600">
                <a:solidFill>
                  <a:srgbClr val="2D2D2D"/>
                </a:solidFill>
              </a:defRPr>
            </a:lvl1pPr>
            <a:lvl2pPr>
              <a:buClr>
                <a:srgbClr val="1D624D"/>
              </a:buClr>
              <a:defRPr sz="1600">
                <a:solidFill>
                  <a:srgbClr val="2D2D2D"/>
                </a:solidFill>
              </a:defRPr>
            </a:lvl2pPr>
            <a:lvl3pPr>
              <a:buClr>
                <a:srgbClr val="4EA346"/>
              </a:buClr>
              <a:defRPr sz="1600">
                <a:solidFill>
                  <a:srgbClr val="2D2D2D"/>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82852743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ngle Column - Two Rows">
    <p:bg>
      <p:bgPr>
        <a:solidFill>
          <a:schemeClr val="bg2"/>
        </a:solidFill>
        <a:effectLst/>
      </p:bgPr>
    </p:bg>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8B2CF4E6-60B4-6A4E-9674-41525EE631DF}"/>
              </a:ext>
            </a:extLst>
          </p:cNvPr>
          <p:cNvSpPr>
            <a:spLocks noGrp="1"/>
          </p:cNvSpPr>
          <p:nvPr>
            <p:ph type="title"/>
          </p:nvPr>
        </p:nvSpPr>
        <p:spPr>
          <a:xfrm>
            <a:off x="457200" y="548640"/>
            <a:ext cx="8229600" cy="857250"/>
          </a:xfrm>
          <a:prstGeom prst="rect">
            <a:avLst/>
          </a:prstGeom>
        </p:spPr>
        <p:txBody>
          <a:bodyPr anchor="t" anchorCtr="0"/>
          <a:lstStyle>
            <a:lvl1pPr algn="l">
              <a:lnSpc>
                <a:spcPts val="3000"/>
              </a:lnSpc>
              <a:defRPr sz="2600" b="1" i="0" baseline="0">
                <a:solidFill>
                  <a:srgbClr val="1D624D"/>
                </a:solidFill>
                <a:effectLst/>
                <a:latin typeface="Arial Black" panose="020B0604020202020204" pitchFamily="34" charset="0"/>
                <a:cs typeface="Arial Black" panose="020B0604020202020204" pitchFamily="34" charset="0"/>
              </a:defRPr>
            </a:lvl1pPr>
          </a:lstStyle>
          <a:p>
            <a:endParaRPr lang="en-US" dirty="0"/>
          </a:p>
        </p:txBody>
      </p:sp>
      <p:sp>
        <p:nvSpPr>
          <p:cNvPr id="5" name="Subtitle">
            <a:extLst>
              <a:ext uri="{FF2B5EF4-FFF2-40B4-BE49-F238E27FC236}">
                <a16:creationId xmlns:a16="http://schemas.microsoft.com/office/drawing/2014/main" id="{EADE02BA-69B0-3244-BDD3-8A69CC21BEED}"/>
              </a:ext>
            </a:extLst>
          </p:cNvPr>
          <p:cNvSpPr>
            <a:spLocks noGrp="1"/>
          </p:cNvSpPr>
          <p:nvPr>
            <p:ph type="subTitle" idx="1"/>
          </p:nvPr>
        </p:nvSpPr>
        <p:spPr>
          <a:xfrm>
            <a:off x="0" y="122"/>
            <a:ext cx="9144000" cy="349309"/>
          </a:xfrm>
          <a:solidFill>
            <a:srgbClr val="3A7AB6"/>
          </a:solidFill>
        </p:spPr>
        <p:txBody>
          <a:bodyPr lIns="365760" rIns="365760" anchor="ctr"/>
          <a:lstStyle>
            <a:lvl1pPr marL="0" indent="0">
              <a:buNone/>
              <a:defRPr b="1">
                <a:solidFill>
                  <a:srgbClr val="FFFFFF"/>
                </a:solidFill>
              </a:defRPr>
            </a:lvl1pPr>
          </a:lstStyle>
          <a:p>
            <a:endParaRPr lang="en-US" dirty="0"/>
          </a:p>
        </p:txBody>
      </p:sp>
      <p:sp>
        <p:nvSpPr>
          <p:cNvPr id="9" name="Text Placeholder">
            <a:extLst>
              <a:ext uri="{FF2B5EF4-FFF2-40B4-BE49-F238E27FC236}">
                <a16:creationId xmlns:a16="http://schemas.microsoft.com/office/drawing/2014/main" id="{0FE56291-69FB-0643-9939-1E6D15C2C115}"/>
              </a:ext>
            </a:extLst>
          </p:cNvPr>
          <p:cNvSpPr>
            <a:spLocks noGrp="1"/>
          </p:cNvSpPr>
          <p:nvPr>
            <p:ph type="body" sz="quarter" idx="10"/>
          </p:nvPr>
        </p:nvSpPr>
        <p:spPr>
          <a:xfrm>
            <a:off x="457200" y="1158875"/>
            <a:ext cx="8229600" cy="1651702"/>
          </a:xfrm>
        </p:spPr>
        <p:txBody>
          <a:bodyPr/>
          <a:lstStyle>
            <a:lvl1pPr marL="230183" indent="-230183">
              <a:buClr>
                <a:srgbClr val="F7931F"/>
              </a:buClr>
              <a:buFont typeface="Wingdings" panose="05000000000000000000" pitchFamily="2" charset="2"/>
              <a:buChar char="§"/>
              <a:defRPr sz="1600">
                <a:solidFill>
                  <a:srgbClr val="2D2D2D"/>
                </a:solidFill>
              </a:defRPr>
            </a:lvl1pPr>
            <a:lvl2pPr>
              <a:buClr>
                <a:srgbClr val="1D624D"/>
              </a:buClr>
              <a:defRPr sz="1600">
                <a:solidFill>
                  <a:srgbClr val="2D2D2D"/>
                </a:solidFill>
              </a:defRPr>
            </a:lvl2pPr>
            <a:lvl3pPr>
              <a:buClr>
                <a:srgbClr val="4EA346"/>
              </a:buClr>
              <a:defRPr sz="1600">
                <a:solidFill>
                  <a:srgbClr val="2D2D2D"/>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
        <p:nvSpPr>
          <p:cNvPr id="6" name="Text Placeholder">
            <a:extLst>
              <a:ext uri="{FF2B5EF4-FFF2-40B4-BE49-F238E27FC236}">
                <a16:creationId xmlns:a16="http://schemas.microsoft.com/office/drawing/2014/main" id="{ED9DE4BA-4CDE-41D4-AD9B-308AC5DA8C86}"/>
              </a:ext>
            </a:extLst>
          </p:cNvPr>
          <p:cNvSpPr>
            <a:spLocks noGrp="1"/>
          </p:cNvSpPr>
          <p:nvPr>
            <p:ph type="body" sz="quarter" idx="11"/>
          </p:nvPr>
        </p:nvSpPr>
        <p:spPr>
          <a:xfrm>
            <a:off x="457200" y="2887579"/>
            <a:ext cx="8229600" cy="2017420"/>
          </a:xfrm>
        </p:spPr>
        <p:txBody>
          <a:bodyPr/>
          <a:lstStyle>
            <a:lvl1pPr marL="230183" indent="-230183">
              <a:buClr>
                <a:srgbClr val="F7931F"/>
              </a:buClr>
              <a:buFont typeface="Wingdings" panose="05000000000000000000" pitchFamily="2" charset="2"/>
              <a:buChar char="§"/>
              <a:defRPr sz="1600">
                <a:solidFill>
                  <a:srgbClr val="2D2D2D"/>
                </a:solidFill>
              </a:defRPr>
            </a:lvl1pPr>
            <a:lvl2pPr>
              <a:buClr>
                <a:srgbClr val="1D624D"/>
              </a:buClr>
              <a:defRPr sz="1600">
                <a:solidFill>
                  <a:srgbClr val="2D2D2D"/>
                </a:solidFill>
              </a:defRPr>
            </a:lvl2pPr>
            <a:lvl3pPr>
              <a:buClr>
                <a:srgbClr val="4EA346"/>
              </a:buClr>
              <a:defRPr sz="1600">
                <a:solidFill>
                  <a:srgbClr val="2D2D2D"/>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22818496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ngle Column with Image">
    <p:bg>
      <p:bgPr>
        <a:solidFill>
          <a:schemeClr val="bg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2CF4E6-60B4-6A4E-9674-41525EE631DF}"/>
              </a:ext>
            </a:extLst>
          </p:cNvPr>
          <p:cNvSpPr>
            <a:spLocks noGrp="1"/>
          </p:cNvSpPr>
          <p:nvPr>
            <p:ph type="title"/>
          </p:nvPr>
        </p:nvSpPr>
        <p:spPr>
          <a:xfrm>
            <a:off x="457200" y="548640"/>
            <a:ext cx="8229600" cy="857250"/>
          </a:xfrm>
          <a:prstGeom prst="rect">
            <a:avLst/>
          </a:prstGeom>
        </p:spPr>
        <p:txBody>
          <a:bodyPr anchor="t" anchorCtr="0"/>
          <a:lstStyle>
            <a:lvl1pPr algn="l">
              <a:lnSpc>
                <a:spcPts val="3000"/>
              </a:lnSpc>
              <a:defRPr sz="2600" b="1" i="0" baseline="0">
                <a:solidFill>
                  <a:srgbClr val="1D624D"/>
                </a:solidFill>
                <a:effectLst/>
                <a:latin typeface="Arial Black" panose="020B0604020202020204" pitchFamily="34" charset="0"/>
                <a:cs typeface="Arial Black" panose="020B0604020202020204" pitchFamily="34" charset="0"/>
              </a:defRPr>
            </a:lvl1pPr>
          </a:lstStyle>
          <a:p>
            <a:endParaRPr lang="en-US" dirty="0"/>
          </a:p>
        </p:txBody>
      </p:sp>
      <p:sp>
        <p:nvSpPr>
          <p:cNvPr id="5" name="Subtitle 2">
            <a:extLst>
              <a:ext uri="{FF2B5EF4-FFF2-40B4-BE49-F238E27FC236}">
                <a16:creationId xmlns:a16="http://schemas.microsoft.com/office/drawing/2014/main" id="{EADE02BA-69B0-3244-BDD3-8A69CC21BEED}"/>
              </a:ext>
            </a:extLst>
          </p:cNvPr>
          <p:cNvSpPr>
            <a:spLocks noGrp="1"/>
          </p:cNvSpPr>
          <p:nvPr>
            <p:ph type="subTitle" idx="1"/>
          </p:nvPr>
        </p:nvSpPr>
        <p:spPr>
          <a:xfrm>
            <a:off x="0" y="122"/>
            <a:ext cx="9144000" cy="349309"/>
          </a:xfrm>
          <a:solidFill>
            <a:srgbClr val="3A7AB6"/>
          </a:solidFill>
        </p:spPr>
        <p:txBody>
          <a:bodyPr lIns="365760" rIns="365760" anchor="ctr"/>
          <a:lstStyle>
            <a:lvl1pPr marL="0" indent="0">
              <a:buNone/>
              <a:defRPr b="1">
                <a:solidFill>
                  <a:srgbClr val="FFFFFF"/>
                </a:solidFill>
              </a:defRPr>
            </a:lvl1pPr>
          </a:lstStyle>
          <a:p>
            <a:endParaRPr lang="en-US" dirty="0"/>
          </a:p>
        </p:txBody>
      </p:sp>
      <p:sp>
        <p:nvSpPr>
          <p:cNvPr id="9" name="Text Placeholder 7">
            <a:extLst>
              <a:ext uri="{FF2B5EF4-FFF2-40B4-BE49-F238E27FC236}">
                <a16:creationId xmlns:a16="http://schemas.microsoft.com/office/drawing/2014/main" id="{0FE56291-69FB-0643-9939-1E6D15C2C115}"/>
              </a:ext>
            </a:extLst>
          </p:cNvPr>
          <p:cNvSpPr>
            <a:spLocks noGrp="1"/>
          </p:cNvSpPr>
          <p:nvPr>
            <p:ph type="body" sz="quarter" idx="10"/>
          </p:nvPr>
        </p:nvSpPr>
        <p:spPr>
          <a:xfrm>
            <a:off x="457200" y="1158875"/>
            <a:ext cx="8229600" cy="3341688"/>
          </a:xfrm>
        </p:spPr>
        <p:txBody>
          <a:bodyPr/>
          <a:lstStyle>
            <a:lvl1pPr marL="230183" indent="-230183">
              <a:buClr>
                <a:srgbClr val="F7931F"/>
              </a:buClr>
              <a:buFont typeface="Wingdings" panose="05000000000000000000" pitchFamily="2" charset="2"/>
              <a:buChar char="§"/>
              <a:defRPr sz="1600">
                <a:solidFill>
                  <a:srgbClr val="2D2D2D"/>
                </a:solidFill>
              </a:defRPr>
            </a:lvl1pPr>
            <a:lvl2pPr>
              <a:buClr>
                <a:srgbClr val="1D624D"/>
              </a:buClr>
              <a:defRPr sz="1600">
                <a:solidFill>
                  <a:srgbClr val="2D2D2D"/>
                </a:solidFill>
              </a:defRPr>
            </a:lvl2pPr>
            <a:lvl3pPr>
              <a:buClr>
                <a:srgbClr val="4EA346"/>
              </a:buClr>
              <a:defRPr sz="1600">
                <a:solidFill>
                  <a:srgbClr val="2D2D2D"/>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
        <p:nvSpPr>
          <p:cNvPr id="6" name="Picture Placeholder 3">
            <a:extLst>
              <a:ext uri="{FF2B5EF4-FFF2-40B4-BE49-F238E27FC236}">
                <a16:creationId xmlns:a16="http://schemas.microsoft.com/office/drawing/2014/main" id="{81A7AEE3-3E73-CF45-9600-EB62115419C2}"/>
              </a:ext>
            </a:extLst>
          </p:cNvPr>
          <p:cNvSpPr>
            <a:spLocks noGrp="1"/>
          </p:cNvSpPr>
          <p:nvPr>
            <p:ph type="pic" sz="quarter" idx="11"/>
          </p:nvPr>
        </p:nvSpPr>
        <p:spPr>
          <a:xfrm>
            <a:off x="5207000" y="349250"/>
            <a:ext cx="3937000" cy="4794250"/>
          </a:xfrm>
        </p:spPr>
        <p:txBody>
          <a:bodyPr/>
          <a:lstStyle/>
          <a:p>
            <a:endParaRPr lang="en-US" dirty="0"/>
          </a:p>
        </p:txBody>
      </p:sp>
    </p:spTree>
    <p:extLst>
      <p:ext uri="{BB962C8B-B14F-4D97-AF65-F5344CB8AC3E}">
        <p14:creationId xmlns:p14="http://schemas.microsoft.com/office/powerpoint/2010/main" val="399433604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 Text with Image">
    <p:bg>
      <p:bgPr>
        <a:solidFill>
          <a:schemeClr val="bg2"/>
        </a:solidFill>
        <a:effectLst/>
      </p:bgPr>
    </p:bg>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8B2CF4E6-60B4-6A4E-9674-41525EE631DF}"/>
              </a:ext>
            </a:extLst>
          </p:cNvPr>
          <p:cNvSpPr>
            <a:spLocks noGrp="1"/>
          </p:cNvSpPr>
          <p:nvPr>
            <p:ph type="title"/>
          </p:nvPr>
        </p:nvSpPr>
        <p:spPr>
          <a:xfrm>
            <a:off x="457200" y="548640"/>
            <a:ext cx="8229600" cy="857250"/>
          </a:xfrm>
          <a:prstGeom prst="rect">
            <a:avLst/>
          </a:prstGeom>
        </p:spPr>
        <p:txBody>
          <a:bodyPr anchor="t" anchorCtr="0"/>
          <a:lstStyle>
            <a:lvl1pPr algn="l">
              <a:lnSpc>
                <a:spcPts val="3000"/>
              </a:lnSpc>
              <a:defRPr sz="2600" b="1" i="0" baseline="0">
                <a:solidFill>
                  <a:srgbClr val="1D624D"/>
                </a:solidFill>
                <a:effectLst/>
                <a:latin typeface="Arial Black" panose="020B0604020202020204" pitchFamily="34" charset="0"/>
                <a:cs typeface="Arial Black" panose="020B0604020202020204" pitchFamily="34" charset="0"/>
              </a:defRPr>
            </a:lvl1pPr>
          </a:lstStyle>
          <a:p>
            <a:endParaRPr lang="en-US" dirty="0"/>
          </a:p>
        </p:txBody>
      </p:sp>
      <p:sp>
        <p:nvSpPr>
          <p:cNvPr id="5" name="Subtitle">
            <a:extLst>
              <a:ext uri="{FF2B5EF4-FFF2-40B4-BE49-F238E27FC236}">
                <a16:creationId xmlns:a16="http://schemas.microsoft.com/office/drawing/2014/main" id="{EADE02BA-69B0-3244-BDD3-8A69CC21BEED}"/>
              </a:ext>
            </a:extLst>
          </p:cNvPr>
          <p:cNvSpPr>
            <a:spLocks noGrp="1"/>
          </p:cNvSpPr>
          <p:nvPr>
            <p:ph type="subTitle" idx="1"/>
          </p:nvPr>
        </p:nvSpPr>
        <p:spPr>
          <a:xfrm>
            <a:off x="0" y="122"/>
            <a:ext cx="9144000" cy="349309"/>
          </a:xfrm>
          <a:solidFill>
            <a:srgbClr val="3A7AB6"/>
          </a:solidFill>
        </p:spPr>
        <p:txBody>
          <a:bodyPr lIns="365760" rIns="365760" anchor="ctr"/>
          <a:lstStyle>
            <a:lvl1pPr marL="0" indent="0">
              <a:buNone/>
              <a:defRPr b="1">
                <a:solidFill>
                  <a:srgbClr val="FFFFFF"/>
                </a:solidFill>
              </a:defRPr>
            </a:lvl1pPr>
          </a:lstStyle>
          <a:p>
            <a:endParaRPr lang="en-US" dirty="0"/>
          </a:p>
        </p:txBody>
      </p:sp>
      <p:sp>
        <p:nvSpPr>
          <p:cNvPr id="11" name="Picture Placeholder">
            <a:extLst>
              <a:ext uri="{FF2B5EF4-FFF2-40B4-BE49-F238E27FC236}">
                <a16:creationId xmlns:a16="http://schemas.microsoft.com/office/drawing/2014/main" id="{732F4646-A827-5D4C-B83C-95259D4348B5}"/>
              </a:ext>
            </a:extLst>
          </p:cNvPr>
          <p:cNvSpPr>
            <a:spLocks noGrp="1"/>
          </p:cNvSpPr>
          <p:nvPr>
            <p:ph type="pic" sz="quarter" idx="11"/>
          </p:nvPr>
        </p:nvSpPr>
        <p:spPr>
          <a:xfrm>
            <a:off x="4666107" y="1183707"/>
            <a:ext cx="4015556" cy="3883861"/>
          </a:xfrm>
        </p:spPr>
      </p:sp>
      <p:sp>
        <p:nvSpPr>
          <p:cNvPr id="12" name="Text Placeholder">
            <a:extLst>
              <a:ext uri="{FF2B5EF4-FFF2-40B4-BE49-F238E27FC236}">
                <a16:creationId xmlns:a16="http://schemas.microsoft.com/office/drawing/2014/main" id="{D3609A2C-4E51-1840-A63A-E9F6BCD58ECC}"/>
              </a:ext>
            </a:extLst>
          </p:cNvPr>
          <p:cNvSpPr>
            <a:spLocks noGrp="1"/>
          </p:cNvSpPr>
          <p:nvPr>
            <p:ph type="body" sz="quarter" idx="12"/>
          </p:nvPr>
        </p:nvSpPr>
        <p:spPr>
          <a:xfrm>
            <a:off x="457200" y="1158874"/>
            <a:ext cx="4015556" cy="3908693"/>
          </a:xfrm>
        </p:spPr>
        <p:txBody>
          <a:bodyPr/>
          <a:lstStyle>
            <a:lvl1pPr marL="230183" indent="-230183">
              <a:buClr>
                <a:srgbClr val="F7931F"/>
              </a:buClr>
              <a:buFont typeface="Wingdings" panose="05000000000000000000" pitchFamily="2" charset="2"/>
              <a:buChar char="§"/>
              <a:defRPr sz="1600">
                <a:solidFill>
                  <a:srgbClr val="2D2D2D"/>
                </a:solidFill>
              </a:defRPr>
            </a:lvl1pPr>
            <a:lvl2pPr>
              <a:buClr>
                <a:srgbClr val="1D624D"/>
              </a:buClr>
              <a:defRPr sz="1600">
                <a:solidFill>
                  <a:srgbClr val="2D2D2D"/>
                </a:solidFill>
              </a:defRPr>
            </a:lvl2pPr>
            <a:lvl3pPr>
              <a:buClr>
                <a:srgbClr val="4EA346"/>
              </a:buClr>
              <a:defRPr sz="1600">
                <a:solidFill>
                  <a:srgbClr val="2D2D2D"/>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22268622"/>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 Two Images">
    <p:bg>
      <p:bgPr>
        <a:solidFill>
          <a:schemeClr val="bg2"/>
        </a:solidFill>
        <a:effectLst/>
      </p:bgPr>
    </p:bg>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8B2CF4E6-60B4-6A4E-9674-41525EE631DF}"/>
              </a:ext>
            </a:extLst>
          </p:cNvPr>
          <p:cNvSpPr>
            <a:spLocks noGrp="1"/>
          </p:cNvSpPr>
          <p:nvPr>
            <p:ph type="title"/>
          </p:nvPr>
        </p:nvSpPr>
        <p:spPr>
          <a:xfrm>
            <a:off x="457200" y="548640"/>
            <a:ext cx="8229600" cy="857250"/>
          </a:xfrm>
          <a:prstGeom prst="rect">
            <a:avLst/>
          </a:prstGeom>
        </p:spPr>
        <p:txBody>
          <a:bodyPr anchor="t" anchorCtr="0"/>
          <a:lstStyle>
            <a:lvl1pPr algn="l">
              <a:lnSpc>
                <a:spcPts val="3000"/>
              </a:lnSpc>
              <a:defRPr sz="2600" b="1" i="0" baseline="0">
                <a:solidFill>
                  <a:srgbClr val="1D624D"/>
                </a:solidFill>
                <a:effectLst/>
                <a:latin typeface="Arial Black" panose="020B0604020202020204" pitchFamily="34" charset="0"/>
                <a:cs typeface="Arial Black" panose="020B0604020202020204" pitchFamily="34" charset="0"/>
              </a:defRPr>
            </a:lvl1pPr>
          </a:lstStyle>
          <a:p>
            <a:endParaRPr lang="en-US" dirty="0"/>
          </a:p>
        </p:txBody>
      </p:sp>
      <p:sp>
        <p:nvSpPr>
          <p:cNvPr id="5" name="Subtitle">
            <a:extLst>
              <a:ext uri="{FF2B5EF4-FFF2-40B4-BE49-F238E27FC236}">
                <a16:creationId xmlns:a16="http://schemas.microsoft.com/office/drawing/2014/main" id="{EADE02BA-69B0-3244-BDD3-8A69CC21BEED}"/>
              </a:ext>
            </a:extLst>
          </p:cNvPr>
          <p:cNvSpPr>
            <a:spLocks noGrp="1"/>
          </p:cNvSpPr>
          <p:nvPr>
            <p:ph type="subTitle" idx="1"/>
          </p:nvPr>
        </p:nvSpPr>
        <p:spPr>
          <a:xfrm>
            <a:off x="0" y="122"/>
            <a:ext cx="9144000" cy="349309"/>
          </a:xfrm>
          <a:solidFill>
            <a:srgbClr val="3A7AB6"/>
          </a:solidFill>
        </p:spPr>
        <p:txBody>
          <a:bodyPr lIns="365760" rIns="365760" anchor="ctr"/>
          <a:lstStyle>
            <a:lvl1pPr marL="0" indent="0">
              <a:buNone/>
              <a:defRPr b="1">
                <a:solidFill>
                  <a:srgbClr val="FFFFFF"/>
                </a:solidFill>
              </a:defRPr>
            </a:lvl1pPr>
          </a:lstStyle>
          <a:p>
            <a:endParaRPr lang="en-US" dirty="0"/>
          </a:p>
        </p:txBody>
      </p:sp>
      <p:sp>
        <p:nvSpPr>
          <p:cNvPr id="6" name="Picture Placeholder Left">
            <a:extLst>
              <a:ext uri="{FF2B5EF4-FFF2-40B4-BE49-F238E27FC236}">
                <a16:creationId xmlns:a16="http://schemas.microsoft.com/office/drawing/2014/main" id="{6DF0CCAE-BA5E-7445-B5F0-1085A0EEEED3}"/>
              </a:ext>
            </a:extLst>
          </p:cNvPr>
          <p:cNvSpPr>
            <a:spLocks noGrp="1"/>
          </p:cNvSpPr>
          <p:nvPr>
            <p:ph type="pic" sz="quarter" idx="13"/>
          </p:nvPr>
        </p:nvSpPr>
        <p:spPr>
          <a:xfrm>
            <a:off x="457200" y="1183707"/>
            <a:ext cx="4015556" cy="3883861"/>
          </a:xfrm>
        </p:spPr>
      </p:sp>
      <p:sp>
        <p:nvSpPr>
          <p:cNvPr id="11" name="Picture Placeholder Right">
            <a:extLst>
              <a:ext uri="{FF2B5EF4-FFF2-40B4-BE49-F238E27FC236}">
                <a16:creationId xmlns:a16="http://schemas.microsoft.com/office/drawing/2014/main" id="{732F4646-A827-5D4C-B83C-95259D4348B5}"/>
              </a:ext>
            </a:extLst>
          </p:cNvPr>
          <p:cNvSpPr>
            <a:spLocks noGrp="1"/>
          </p:cNvSpPr>
          <p:nvPr>
            <p:ph type="pic" sz="quarter" idx="11"/>
          </p:nvPr>
        </p:nvSpPr>
        <p:spPr>
          <a:xfrm>
            <a:off x="4666107" y="1183707"/>
            <a:ext cx="4015556" cy="3883861"/>
          </a:xfrm>
        </p:spPr>
      </p:sp>
    </p:spTree>
    <p:extLst>
      <p:ext uri="{BB962C8B-B14F-4D97-AF65-F5344CB8AC3E}">
        <p14:creationId xmlns:p14="http://schemas.microsoft.com/office/powerpoint/2010/main" val="124970720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p:bg>
      <p:bgPr>
        <a:solidFill>
          <a:srgbClr val="1D624D"/>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1457D467-9F7C-6847-9638-025EA2AEDB7F}"/>
              </a:ext>
            </a:extLst>
          </p:cNvPr>
          <p:cNvSpPr>
            <a:spLocks noGrp="1"/>
          </p:cNvSpPr>
          <p:nvPr>
            <p:ph type="title" idx="4294967295"/>
          </p:nvPr>
        </p:nvSpPr>
        <p:spPr>
          <a:xfrm>
            <a:off x="758492" y="4427501"/>
            <a:ext cx="7886700" cy="267229"/>
          </a:xfrm>
          <a:prstGeom prst="rect">
            <a:avLst/>
          </a:prstGeom>
        </p:spPr>
        <p:txBody>
          <a:bodyPr/>
          <a:lstStyle/>
          <a:p>
            <a:pPr algn="l"/>
            <a:endParaRPr lang="en-US" sz="1200" b="1" dirty="0">
              <a:solidFill>
                <a:srgbClr val="FFFFFF"/>
              </a:solidFill>
              <a:latin typeface="Arial" panose="020B0604020202020204" pitchFamily="34" charset="0"/>
              <a:cs typeface="Arial" panose="020B0604020202020204" pitchFamily="34" charset="0"/>
            </a:endParaRPr>
          </a:p>
        </p:txBody>
      </p:sp>
      <p:sp>
        <p:nvSpPr>
          <p:cNvPr id="3" name="Top Background">
            <a:extLst>
              <a:ext uri="{FF2B5EF4-FFF2-40B4-BE49-F238E27FC236}">
                <a16:creationId xmlns:a16="http://schemas.microsoft.com/office/drawing/2014/main" id="{75BED880-F520-8E4D-BB12-F4000F7AB2C5}"/>
              </a:ext>
              <a:ext uri="{C183D7F6-B498-43B3-948B-1728B52AA6E4}">
                <adec:decorative xmlns:adec="http://schemas.microsoft.com/office/drawing/2017/decorative" val="1"/>
              </a:ext>
            </a:extLst>
          </p:cNvPr>
          <p:cNvSpPr/>
          <p:nvPr userDrawn="1"/>
        </p:nvSpPr>
        <p:spPr>
          <a:xfrm flipV="1">
            <a:off x="0" y="0"/>
            <a:ext cx="9143999" cy="4169465"/>
          </a:xfrm>
          <a:prstGeom prst="rect">
            <a:avLst/>
          </a:prstGeom>
          <a:solidFill>
            <a:srgbClr val="4EA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rgbClr val="FFFFFF"/>
              </a:solidFill>
              <a:latin typeface="Arial Black" panose="020B0604020202020204" pitchFamily="34" charset="0"/>
              <a:cs typeface="Arial Black" panose="020B0604020202020204" pitchFamily="34" charset="0"/>
            </a:endParaRPr>
          </a:p>
        </p:txBody>
      </p:sp>
      <p:pic>
        <p:nvPicPr>
          <p:cNvPr id="6" name="CDC Logo" descr="Logos of the U.S. Department of Health and Human Services and Centers for Disease Control and Prevention">
            <a:extLst>
              <a:ext uri="{FF2B5EF4-FFF2-40B4-BE49-F238E27FC236}">
                <a16:creationId xmlns:a16="http://schemas.microsoft.com/office/drawing/2014/main" id="{18B803ED-DE59-E743-88D2-AADE3616F9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492" y="2982405"/>
            <a:ext cx="1273324" cy="771003"/>
          </a:xfrm>
          <a:prstGeom prst="rect">
            <a:avLst/>
          </a:prstGeom>
        </p:spPr>
      </p:pic>
      <p:sp>
        <p:nvSpPr>
          <p:cNvPr id="13" name="Text Placeholder 12">
            <a:extLst>
              <a:ext uri="{FF2B5EF4-FFF2-40B4-BE49-F238E27FC236}">
                <a16:creationId xmlns:a16="http://schemas.microsoft.com/office/drawing/2014/main" id="{B5C845DD-4446-EC49-B48A-C6B6E04BB75D}"/>
              </a:ext>
            </a:extLst>
          </p:cNvPr>
          <p:cNvSpPr>
            <a:spLocks noGrp="1"/>
          </p:cNvSpPr>
          <p:nvPr>
            <p:ph type="body" sz="quarter" idx="10"/>
          </p:nvPr>
        </p:nvSpPr>
        <p:spPr>
          <a:xfrm>
            <a:off x="758824" y="4694238"/>
            <a:ext cx="7886367" cy="449262"/>
          </a:xfrm>
        </p:spPr>
        <p:txBody>
          <a:bodyPr tIns="0"/>
          <a:lstStyle>
            <a:lvl1pPr marL="0" indent="0">
              <a:buNone/>
              <a:defRPr sz="1200">
                <a:solidFill>
                  <a:srgbClr val="FFFFFF"/>
                </a:solidFill>
              </a:defRPr>
            </a:lvl1pPr>
            <a:lvl2pPr>
              <a:defRPr sz="1200">
                <a:solidFill>
                  <a:srgbClr val="FFFFFF"/>
                </a:solidFill>
              </a:defRPr>
            </a:lvl2pPr>
            <a:lvl3pPr>
              <a:defRPr sz="1200">
                <a:solidFill>
                  <a:srgbClr val="FFFFFF"/>
                </a:solidFill>
              </a:defRPr>
            </a:lvl3pPr>
            <a:lvl4pPr>
              <a:defRPr sz="1200">
                <a:solidFill>
                  <a:srgbClr val="FFFFFF"/>
                </a:solidFill>
              </a:defRPr>
            </a:lvl4pPr>
            <a:lvl5pPr>
              <a:defRPr sz="1200">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6765372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10" r:id="rId1"/>
    <p:sldLayoutId id="2147483824" r:id="rId2"/>
    <p:sldLayoutId id="2147483811" r:id="rId3"/>
    <p:sldLayoutId id="2147483859" r:id="rId4"/>
    <p:sldLayoutId id="2147483856" r:id="rId5"/>
    <p:sldLayoutId id="2147483857" r:id="rId6"/>
    <p:sldLayoutId id="2147483858" r:id="rId7"/>
    <p:sldLayoutId id="2147483825" r:id="rId8"/>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1400" kern="1200">
          <a:solidFill>
            <a:srgbClr val="2D2D2D"/>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1400" kern="1200">
          <a:solidFill>
            <a:srgbClr val="2D2D2D"/>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1400" kern="1200">
          <a:solidFill>
            <a:srgbClr val="2D2D2D"/>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1400" kern="1200">
          <a:solidFill>
            <a:srgbClr val="2D2D2D"/>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1400" kern="1200">
          <a:solidFill>
            <a:srgbClr val="2D2D2D"/>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hyperlink" Target="https://www.cdc.gov/coronavirus/2019-ncov/hcp/testing-overview.html" TargetMode="External"/><Relationship Id="rId3" Type="http://schemas.openxmlformats.org/officeDocument/2006/relationships/image" Target="../media/image10.png"/><Relationship Id="rId7" Type="http://schemas.openxmlformats.org/officeDocument/2006/relationships/hyperlink" Target="https://www.cdc.gov/coronavirus/2019-ncov/vaccines/about-vaccines/vaccine-myths.html"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openxmlformats.org/officeDocument/2006/relationships/hyperlink" Target="https://vsafe.cdc.gov/"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hyperlink" Target="https://vaers.hhs.gov/" TargetMode="External"/><Relationship Id="rId4" Type="http://schemas.openxmlformats.org/officeDocument/2006/relationships/image" Target="../media/image15.png"/><Relationship Id="rId9" Type="http://schemas.openxmlformats.org/officeDocument/2006/relationships/hyperlink" Target="https://www.cdc.gov/coronavirus/2019-ncov/vaccines/safety/vsafe.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www.cdc.gov/coronavirus/2019-ncov/vaccines/safety/vsafe.html" TargetMode="External"/><Relationship Id="rId5" Type="http://schemas.openxmlformats.org/officeDocument/2006/relationships/image" Target="../media/image15.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hyperlink" Target="https://www.cdc.gov/coronavirus/2019-ncov/vaccines/index.html" TargetMode="External"/><Relationship Id="rId5" Type="http://schemas.openxmlformats.org/officeDocument/2006/relationships/image" Target="../media/image24.png"/><Relationship Id="rId4" Type="http://schemas.openxmlformats.org/officeDocument/2006/relationships/hyperlink" Target="https://www.cdc.gov/vaccines/covid-19/index.html"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hyperlink" Target="http://www.cdc.gov/COVID19" TargetMode="External"/><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4D85789-295F-EF49-90FF-BAEAC9D3952A}"/>
              </a:ext>
            </a:extLst>
          </p:cNvPr>
          <p:cNvSpPr>
            <a:spLocks noGrp="1"/>
          </p:cNvSpPr>
          <p:nvPr>
            <p:ph type="ctrTitle"/>
          </p:nvPr>
        </p:nvSpPr>
        <p:spPr>
          <a:prstGeom prst="rect">
            <a:avLst/>
          </a:prstGeom>
        </p:spPr>
        <p:txBody>
          <a:bodyPr bIns="9144" anchor="ctr"/>
          <a:lstStyle/>
          <a:p>
            <a:r>
              <a:rPr lang="en-US" b="1" dirty="0">
                <a:solidFill>
                  <a:srgbClr val="FFFFFF"/>
                </a:solidFill>
                <a:latin typeface="Arial Black" panose="020B0604020202020204" pitchFamily="34" charset="0"/>
                <a:cs typeface="Arial Black" panose="020B0604020202020204" pitchFamily="34" charset="0"/>
              </a:rPr>
              <a:t>COVID-19</a:t>
            </a:r>
            <a:r>
              <a:rPr lang="en-US" sz="9000" dirty="0">
                <a:solidFill>
                  <a:srgbClr val="FFFFFF"/>
                </a:solidFill>
                <a:latin typeface="Arial Black" panose="020B0604020202020204" pitchFamily="34" charset="0"/>
                <a:cs typeface="Arial Black" panose="020B0604020202020204" pitchFamily="34" charset="0"/>
              </a:rPr>
              <a:t> </a:t>
            </a:r>
            <a:r>
              <a:rPr lang="en-US" b="1" dirty="0">
                <a:solidFill>
                  <a:srgbClr val="FFFFFF"/>
                </a:solidFill>
                <a:latin typeface="Arial Black" panose="020B0604020202020204" pitchFamily="34" charset="0"/>
                <a:cs typeface="Arial Black" panose="020B0604020202020204" pitchFamily="34" charset="0"/>
              </a:rPr>
              <a:t>Vaccine</a:t>
            </a:r>
            <a:r>
              <a:rPr lang="en-US" sz="8000" dirty="0"/>
              <a:t> </a:t>
            </a:r>
            <a:r>
              <a:rPr lang="en-US" b="1" dirty="0">
                <a:solidFill>
                  <a:srgbClr val="FFFFFF"/>
                </a:solidFill>
                <a:latin typeface="Arial Black" panose="020B0604020202020204" pitchFamily="34" charset="0"/>
                <a:cs typeface="Arial Black" panose="020B0604020202020204" pitchFamily="34" charset="0"/>
              </a:rPr>
              <a:t>Information</a:t>
            </a:r>
          </a:p>
        </p:txBody>
      </p:sp>
      <p:sp>
        <p:nvSpPr>
          <p:cNvPr id="3" name="Text Placeholder">
            <a:extLst>
              <a:ext uri="{FF2B5EF4-FFF2-40B4-BE49-F238E27FC236}">
                <a16:creationId xmlns:a16="http://schemas.microsoft.com/office/drawing/2014/main" id="{040AA961-DD84-408F-B546-EB42B32E1D65}"/>
              </a:ext>
            </a:extLst>
          </p:cNvPr>
          <p:cNvSpPr>
            <a:spLocks noGrp="1"/>
          </p:cNvSpPr>
          <p:nvPr>
            <p:ph type="body" sz="quarter" idx="12"/>
          </p:nvPr>
        </p:nvSpPr>
        <p:spPr/>
        <p:txBody>
          <a:bodyPr/>
          <a:lstStyle/>
          <a:p>
            <a:r>
              <a:rPr lang="en-US" dirty="0"/>
              <a:t>JANUARY 2021</a:t>
            </a:r>
          </a:p>
        </p:txBody>
      </p:sp>
    </p:spTree>
    <p:extLst>
      <p:ext uri="{BB962C8B-B14F-4D97-AF65-F5344CB8AC3E}">
        <p14:creationId xmlns:p14="http://schemas.microsoft.com/office/powerpoint/2010/main" val="55030869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10EA2F5-0BA9-EE48-A984-94A22457290A}"/>
              </a:ext>
            </a:extLst>
          </p:cNvPr>
          <p:cNvSpPr>
            <a:spLocks noGrp="1"/>
          </p:cNvSpPr>
          <p:nvPr>
            <p:ph type="title"/>
          </p:nvPr>
        </p:nvSpPr>
        <p:spPr/>
        <p:txBody>
          <a:bodyPr/>
          <a:lstStyle/>
          <a:p>
            <a:r>
              <a:rPr lang="en-US" dirty="0"/>
              <a:t>COVID-19 and Vaccine Basics</a:t>
            </a:r>
          </a:p>
        </p:txBody>
      </p:sp>
    </p:spTree>
    <p:extLst>
      <p:ext uri="{BB962C8B-B14F-4D97-AF65-F5344CB8AC3E}">
        <p14:creationId xmlns:p14="http://schemas.microsoft.com/office/powerpoint/2010/main" val="332734184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642AFA64-A1E1-314F-962E-8AD4A8282D54}"/>
              </a:ext>
            </a:extLst>
          </p:cNvPr>
          <p:cNvSpPr>
            <a:spLocks noGrp="1"/>
          </p:cNvSpPr>
          <p:nvPr>
            <p:ph type="title"/>
          </p:nvPr>
        </p:nvSpPr>
        <p:spPr/>
        <p:txBody>
          <a:bodyPr/>
          <a:lstStyle/>
          <a:p>
            <a:r>
              <a:rPr lang="en-US" sz="2600" dirty="0">
                <a:solidFill>
                  <a:srgbClr val="1D624D"/>
                </a:solidFill>
              </a:rPr>
              <a:t>What is known about COVID-19?</a:t>
            </a:r>
            <a:endParaRPr lang="en-US" sz="2600" dirty="0"/>
          </a:p>
        </p:txBody>
      </p:sp>
      <p:sp>
        <p:nvSpPr>
          <p:cNvPr id="8" name="Subtitle">
            <a:extLst>
              <a:ext uri="{FF2B5EF4-FFF2-40B4-BE49-F238E27FC236}">
                <a16:creationId xmlns:a16="http://schemas.microsoft.com/office/drawing/2014/main" id="{74157A0D-7D6E-8646-A895-16E651649F6E}"/>
              </a:ext>
            </a:extLst>
          </p:cNvPr>
          <p:cNvSpPr>
            <a:spLocks noGrp="1"/>
          </p:cNvSpPr>
          <p:nvPr>
            <p:ph type="subTitle" idx="1"/>
          </p:nvPr>
        </p:nvSpPr>
        <p:spPr/>
        <p:txBody>
          <a:bodyPr/>
          <a:lstStyle/>
          <a:p>
            <a:r>
              <a:rPr lang="en-US" dirty="0"/>
              <a:t>COVID-19 and Vaccine Basics</a:t>
            </a:r>
          </a:p>
        </p:txBody>
      </p:sp>
      <p:sp>
        <p:nvSpPr>
          <p:cNvPr id="3" name="Text Placeholder">
            <a:extLst>
              <a:ext uri="{FF2B5EF4-FFF2-40B4-BE49-F238E27FC236}">
                <a16:creationId xmlns:a16="http://schemas.microsoft.com/office/drawing/2014/main" id="{027DA1D8-A8B3-CC4E-A39F-E4C166CD80F6}"/>
              </a:ext>
            </a:extLst>
          </p:cNvPr>
          <p:cNvSpPr>
            <a:spLocks noGrp="1"/>
          </p:cNvSpPr>
          <p:nvPr>
            <p:ph type="body" sz="quarter" idx="10"/>
          </p:nvPr>
        </p:nvSpPr>
        <p:spPr/>
        <p:txBody>
          <a:bodyPr/>
          <a:lstStyle/>
          <a:p>
            <a:pPr marL="228600" indent="-228600">
              <a:spcBef>
                <a:spcPts val="1000"/>
              </a:spcBef>
            </a:pPr>
            <a:r>
              <a:rPr lang="en-US" dirty="0"/>
              <a:t>Infection with SARS-CoV-2, the virus that causes COVID-19, can result in a range of illness, from mild symptoms to severe illness and death.</a:t>
            </a:r>
          </a:p>
          <a:p>
            <a:pPr marL="228600" indent="-228600">
              <a:spcBef>
                <a:spcPts val="1000"/>
              </a:spcBef>
            </a:pPr>
            <a:r>
              <a:rPr lang="en-US" dirty="0"/>
              <a:t>We don’t know how SARS-CoV-2 will affect each person.</a:t>
            </a:r>
          </a:p>
          <a:p>
            <a:pPr marL="228600" indent="-228600">
              <a:spcBef>
                <a:spcPts val="1000"/>
              </a:spcBef>
            </a:pPr>
            <a:r>
              <a:rPr lang="en-US" dirty="0"/>
              <a:t>Some people, such as adults 65 and older or people with certain medical conditions, are more likely than others to become severely ill. </a:t>
            </a:r>
          </a:p>
          <a:p>
            <a:pPr marL="0" indent="0">
              <a:buNone/>
            </a:pPr>
            <a:endParaRPr lang="en-US" dirty="0"/>
          </a:p>
        </p:txBody>
      </p:sp>
      <p:pic>
        <p:nvPicPr>
          <p:cNvPr id="4" name="Picture" descr="A sick woman wrapped in a blanked sitting on a couch.">
            <a:extLst>
              <a:ext uri="{FF2B5EF4-FFF2-40B4-BE49-F238E27FC236}">
                <a16:creationId xmlns:a16="http://schemas.microsoft.com/office/drawing/2014/main" id="{1E860399-564B-DA43-A026-F23640E4F72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459" t="10017" r="9932"/>
          <a:stretch/>
        </p:blipFill>
        <p:spPr bwMode="auto">
          <a:xfrm flipH="1">
            <a:off x="457199" y="3003187"/>
            <a:ext cx="2042023" cy="16642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descr="A patient lies on a hospital bed.">
            <a:extLst>
              <a:ext uri="{FF2B5EF4-FFF2-40B4-BE49-F238E27FC236}">
                <a16:creationId xmlns:a16="http://schemas.microsoft.com/office/drawing/2014/main" id="{F90095EC-3A2C-7844-8EA9-281CE4913A9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626" r="15093"/>
          <a:stretch/>
        </p:blipFill>
        <p:spPr>
          <a:xfrm>
            <a:off x="2593726" y="3003187"/>
            <a:ext cx="2133600" cy="1660645"/>
          </a:xfrm>
          <a:prstGeom prst="rect">
            <a:avLst/>
          </a:prstGeom>
        </p:spPr>
      </p:pic>
      <p:pic>
        <p:nvPicPr>
          <p:cNvPr id="6" name="Picture" descr="An older female patient wearing a face mask speaks with her healthcare provider, who also is also waring a face mask.">
            <a:extLst>
              <a:ext uri="{FF2B5EF4-FFF2-40B4-BE49-F238E27FC236}">
                <a16:creationId xmlns:a16="http://schemas.microsoft.com/office/drawing/2014/main" id="{57C9854D-D8CA-FF49-9C41-4C6C6FD69E45}"/>
              </a:ext>
            </a:extLst>
          </p:cNvPr>
          <p:cNvPicPr>
            <a:picLocks noChangeAspect="1"/>
          </p:cNvPicPr>
          <p:nvPr/>
        </p:nvPicPr>
        <p:blipFill rotWithShape="1">
          <a:blip r:embed="rId5">
            <a:extLst>
              <a:ext uri="{28A0092B-C50C-407E-A947-70E740481C1C}">
                <a14:useLocalDpi xmlns:a14="http://schemas.microsoft.com/office/drawing/2010/main" val="0"/>
              </a:ext>
            </a:extLst>
          </a:blip>
          <a:srcRect l="3356" r="16834"/>
          <a:stretch/>
        </p:blipFill>
        <p:spPr>
          <a:xfrm>
            <a:off x="4821830" y="3003187"/>
            <a:ext cx="1977656" cy="1660645"/>
          </a:xfrm>
          <a:prstGeom prst="rect">
            <a:avLst/>
          </a:prstGeom>
        </p:spPr>
      </p:pic>
      <p:pic>
        <p:nvPicPr>
          <p:cNvPr id="7" name="Picture" descr="A pregnant woman wearing a face masks sits in a field.">
            <a:extLst>
              <a:ext uri="{FF2B5EF4-FFF2-40B4-BE49-F238E27FC236}">
                <a16:creationId xmlns:a16="http://schemas.microsoft.com/office/drawing/2014/main" id="{F1BF6B1E-F614-3A4F-B0E8-97E4114D8A9B}"/>
              </a:ext>
            </a:extLst>
          </p:cNvPr>
          <p:cNvPicPr>
            <a:picLocks noChangeAspect="1"/>
          </p:cNvPicPr>
          <p:nvPr/>
        </p:nvPicPr>
        <p:blipFill rotWithShape="1">
          <a:blip r:embed="rId6">
            <a:extLst>
              <a:ext uri="{28A0092B-C50C-407E-A947-70E740481C1C}">
                <a14:useLocalDpi xmlns:a14="http://schemas.microsoft.com/office/drawing/2010/main" val="0"/>
              </a:ext>
            </a:extLst>
          </a:blip>
          <a:srcRect l="5710" t="10703" b="23625"/>
          <a:stretch/>
        </p:blipFill>
        <p:spPr>
          <a:xfrm>
            <a:off x="6893991" y="3003187"/>
            <a:ext cx="1792809" cy="1664883"/>
          </a:xfrm>
          <a:prstGeom prst="rect">
            <a:avLst/>
          </a:prstGeom>
        </p:spPr>
      </p:pic>
    </p:spTree>
    <p:extLst>
      <p:ext uri="{BB962C8B-B14F-4D97-AF65-F5344CB8AC3E}">
        <p14:creationId xmlns:p14="http://schemas.microsoft.com/office/powerpoint/2010/main" val="320022550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A918FD4-82FF-FE44-962D-0426B170A54A}"/>
              </a:ext>
            </a:extLst>
          </p:cNvPr>
          <p:cNvSpPr>
            <a:spLocks noGrp="1"/>
          </p:cNvSpPr>
          <p:nvPr>
            <p:ph type="title"/>
          </p:nvPr>
        </p:nvSpPr>
        <p:spPr/>
        <p:txBody>
          <a:bodyPr/>
          <a:lstStyle/>
          <a:p>
            <a:r>
              <a:rPr lang="en-US" dirty="0">
                <a:solidFill>
                  <a:srgbClr val="1D624D"/>
                </a:solidFill>
              </a:rPr>
              <a:t>How to prevent COVID-19</a:t>
            </a:r>
            <a:br>
              <a:rPr lang="en-US" dirty="0">
                <a:solidFill>
                  <a:srgbClr val="1D624D"/>
                </a:solidFill>
              </a:rPr>
            </a:br>
            <a:endParaRPr lang="en-US" dirty="0"/>
          </a:p>
        </p:txBody>
      </p:sp>
      <p:sp>
        <p:nvSpPr>
          <p:cNvPr id="5" name="Subtitle">
            <a:extLst>
              <a:ext uri="{FF2B5EF4-FFF2-40B4-BE49-F238E27FC236}">
                <a16:creationId xmlns:a16="http://schemas.microsoft.com/office/drawing/2014/main" id="{CAA21185-B74D-7E47-AD29-E5FEFE631B09}"/>
              </a:ext>
            </a:extLst>
          </p:cNvPr>
          <p:cNvSpPr>
            <a:spLocks noGrp="1"/>
          </p:cNvSpPr>
          <p:nvPr>
            <p:ph type="subTitle" idx="1"/>
          </p:nvPr>
        </p:nvSpPr>
        <p:spPr/>
        <p:txBody>
          <a:bodyPr/>
          <a:lstStyle/>
          <a:p>
            <a:r>
              <a:rPr lang="en-US" dirty="0"/>
              <a:t>COVID-19 and Vaccine Basics</a:t>
            </a:r>
          </a:p>
        </p:txBody>
      </p:sp>
      <p:sp>
        <p:nvSpPr>
          <p:cNvPr id="3" name="Text Placeholder">
            <a:extLst>
              <a:ext uri="{FF2B5EF4-FFF2-40B4-BE49-F238E27FC236}">
                <a16:creationId xmlns:a16="http://schemas.microsoft.com/office/drawing/2014/main" id="{FDF2AEA2-553D-FD4F-9254-D736C4C47A2E}"/>
              </a:ext>
            </a:extLst>
          </p:cNvPr>
          <p:cNvSpPr>
            <a:spLocks noGrp="1"/>
          </p:cNvSpPr>
          <p:nvPr>
            <p:ph type="body" sz="quarter" idx="10"/>
          </p:nvPr>
        </p:nvSpPr>
        <p:spPr>
          <a:xfrm>
            <a:off x="457200" y="1158874"/>
            <a:ext cx="4564743" cy="3984503"/>
          </a:xfrm>
        </p:spPr>
        <p:txBody>
          <a:bodyPr/>
          <a:lstStyle/>
          <a:p>
            <a:pPr>
              <a:spcBef>
                <a:spcPts val="1000"/>
              </a:spcBef>
              <a:buSzPct val="100000"/>
            </a:pPr>
            <a:r>
              <a:rPr lang="en-US" sz="1400" dirty="0">
                <a:solidFill>
                  <a:srgbClr val="000000"/>
                </a:solidFill>
              </a:rPr>
              <a:t>Wear a mask that covers your mouth and nose.</a:t>
            </a:r>
            <a:endParaRPr lang="en-US" sz="1400" dirty="0"/>
          </a:p>
          <a:p>
            <a:pPr>
              <a:spcBef>
                <a:spcPts val="1000"/>
              </a:spcBef>
              <a:buSzPct val="100000"/>
            </a:pPr>
            <a:r>
              <a:rPr lang="en-US" sz="1400" dirty="0">
                <a:solidFill>
                  <a:srgbClr val="000000"/>
                </a:solidFill>
              </a:rPr>
              <a:t>Avoid close contact with others. Stay at least 6 feet (about 2 arm lengths) from other people.</a:t>
            </a:r>
          </a:p>
          <a:p>
            <a:pPr>
              <a:spcBef>
                <a:spcPts val="1000"/>
              </a:spcBef>
              <a:buSzPct val="100000"/>
            </a:pPr>
            <a:r>
              <a:rPr lang="en-US" sz="1400" dirty="0">
                <a:solidFill>
                  <a:srgbClr val="000000"/>
                </a:solidFill>
              </a:rPr>
              <a:t>Avoid crowds and poorly ventilated spaces.</a:t>
            </a:r>
          </a:p>
          <a:p>
            <a:pPr>
              <a:spcBef>
                <a:spcPts val="1000"/>
              </a:spcBef>
              <a:buSzPct val="100000"/>
            </a:pPr>
            <a:r>
              <a:rPr lang="en-US" sz="1400" dirty="0">
                <a:solidFill>
                  <a:srgbClr val="000000"/>
                </a:solidFill>
              </a:rPr>
              <a:t>Wash hands often with soap and water.</a:t>
            </a:r>
          </a:p>
          <a:p>
            <a:pPr>
              <a:spcBef>
                <a:spcPts val="1000"/>
              </a:spcBef>
              <a:buSzPct val="100000"/>
            </a:pPr>
            <a:r>
              <a:rPr lang="en-US" sz="1400" dirty="0">
                <a:solidFill>
                  <a:srgbClr val="000000"/>
                </a:solidFill>
              </a:rPr>
              <a:t>Use an alcohol-based hand sanitizer with at least 60% alcohol if soap and water are not available.</a:t>
            </a:r>
          </a:p>
          <a:p>
            <a:pPr>
              <a:spcBef>
                <a:spcPts val="1000"/>
              </a:spcBef>
              <a:buSzPct val="100000"/>
            </a:pPr>
            <a:r>
              <a:rPr lang="en-US" sz="1400" dirty="0">
                <a:solidFill>
                  <a:srgbClr val="000000"/>
                </a:solidFill>
              </a:rPr>
              <a:t>Avoid touching your eyes, nose, and mouth with unwashed hands.</a:t>
            </a:r>
          </a:p>
          <a:p>
            <a:pPr>
              <a:spcBef>
                <a:spcPts val="1000"/>
              </a:spcBef>
              <a:buSzPct val="100000"/>
            </a:pPr>
            <a:r>
              <a:rPr lang="en-US" sz="1400" dirty="0">
                <a:solidFill>
                  <a:srgbClr val="000000"/>
                </a:solidFill>
              </a:rPr>
              <a:t>Clean and disinfect frequently touched </a:t>
            </a:r>
            <a:br>
              <a:rPr lang="en-US" sz="1400" dirty="0">
                <a:solidFill>
                  <a:srgbClr val="000000"/>
                </a:solidFill>
              </a:rPr>
            </a:br>
            <a:r>
              <a:rPr lang="en-US" sz="1400" dirty="0">
                <a:solidFill>
                  <a:srgbClr val="000000"/>
                </a:solidFill>
              </a:rPr>
              <a:t>surfaces daily.</a:t>
            </a:r>
          </a:p>
          <a:p>
            <a:pPr>
              <a:spcBef>
                <a:spcPts val="1000"/>
              </a:spcBef>
              <a:buSzPct val="100000"/>
            </a:pPr>
            <a:r>
              <a:rPr lang="en-US" sz="1400" dirty="0">
                <a:solidFill>
                  <a:srgbClr val="000000"/>
                </a:solidFill>
              </a:rPr>
              <a:t>Get a COVID-19 vaccine.</a:t>
            </a:r>
            <a:endParaRPr lang="en-US" sz="1400" dirty="0"/>
          </a:p>
        </p:txBody>
      </p:sp>
      <p:pic>
        <p:nvPicPr>
          <p:cNvPr id="6" name="Picture" descr="An elerly person wearing a mask that covers their nose and mouth washes their hands with soap and water.">
            <a:extLst>
              <a:ext uri="{FF2B5EF4-FFF2-40B4-BE49-F238E27FC236}">
                <a16:creationId xmlns:a16="http://schemas.microsoft.com/office/drawing/2014/main" id="{7FEC27B6-C4DF-438D-8C94-CD93F7260A3F}"/>
              </a:ext>
              <a:ext uri="{C183D7F6-B498-43B3-948B-1728B52AA6E4}">
                <adec:decorative xmlns:adec="http://schemas.microsoft.com/office/drawing/2017/decorative" val="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278" t="9251" r="35307"/>
          <a:stretch/>
        </p:blipFill>
        <p:spPr>
          <a:xfrm flipH="1">
            <a:off x="5545164" y="349430"/>
            <a:ext cx="3598836" cy="4794069"/>
          </a:xfrm>
          <a:prstGeom prst="rect">
            <a:avLst/>
          </a:prstGeom>
        </p:spPr>
      </p:pic>
    </p:spTree>
    <p:extLst>
      <p:ext uri="{BB962C8B-B14F-4D97-AF65-F5344CB8AC3E}">
        <p14:creationId xmlns:p14="http://schemas.microsoft.com/office/powerpoint/2010/main" val="276426569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1DEC680E-8721-C94C-95A0-2CAF33D83724}"/>
              </a:ext>
            </a:extLst>
          </p:cNvPr>
          <p:cNvSpPr>
            <a:spLocks noGrp="1"/>
          </p:cNvSpPr>
          <p:nvPr>
            <p:ph type="title"/>
          </p:nvPr>
        </p:nvSpPr>
        <p:spPr/>
        <p:txBody>
          <a:bodyPr/>
          <a:lstStyle/>
          <a:p>
            <a:r>
              <a:rPr lang="en-US" dirty="0">
                <a:solidFill>
                  <a:srgbClr val="1D624D"/>
                </a:solidFill>
              </a:rPr>
              <a:t>COVID-19 vaccination is a safer </a:t>
            </a:r>
            <a:br>
              <a:rPr lang="en-US" dirty="0">
                <a:solidFill>
                  <a:srgbClr val="1D624D"/>
                </a:solidFill>
              </a:rPr>
            </a:br>
            <a:r>
              <a:rPr lang="en-US" dirty="0">
                <a:solidFill>
                  <a:srgbClr val="1D624D"/>
                </a:solidFill>
              </a:rPr>
              <a:t>way to build protection</a:t>
            </a:r>
            <a:br>
              <a:rPr lang="en-US" dirty="0">
                <a:solidFill>
                  <a:srgbClr val="1D624D"/>
                </a:solidFill>
              </a:rPr>
            </a:br>
            <a:endParaRPr lang="en-US" dirty="0"/>
          </a:p>
        </p:txBody>
      </p:sp>
      <p:sp>
        <p:nvSpPr>
          <p:cNvPr id="8" name="Subtitle">
            <a:extLst>
              <a:ext uri="{FF2B5EF4-FFF2-40B4-BE49-F238E27FC236}">
                <a16:creationId xmlns:a16="http://schemas.microsoft.com/office/drawing/2014/main" id="{2C1B5B2D-EB4E-0F4C-8689-19C8C18DDBA4}"/>
              </a:ext>
            </a:extLst>
          </p:cNvPr>
          <p:cNvSpPr>
            <a:spLocks noGrp="1"/>
          </p:cNvSpPr>
          <p:nvPr>
            <p:ph type="subTitle" idx="1"/>
          </p:nvPr>
        </p:nvSpPr>
        <p:spPr/>
        <p:txBody>
          <a:bodyPr/>
          <a:lstStyle/>
          <a:p>
            <a:r>
              <a:rPr lang="en-US" dirty="0"/>
              <a:t>COVID-19 and Vaccine Basics</a:t>
            </a:r>
          </a:p>
        </p:txBody>
      </p:sp>
      <p:sp>
        <p:nvSpPr>
          <p:cNvPr id="7" name="Text Placeholder">
            <a:extLst>
              <a:ext uri="{FF2B5EF4-FFF2-40B4-BE49-F238E27FC236}">
                <a16:creationId xmlns:a16="http://schemas.microsoft.com/office/drawing/2014/main" id="{154C4F0B-4434-1C41-8E53-FF9846EC8611}"/>
              </a:ext>
            </a:extLst>
          </p:cNvPr>
          <p:cNvSpPr>
            <a:spLocks noGrp="1"/>
          </p:cNvSpPr>
          <p:nvPr>
            <p:ph type="body" sz="quarter" idx="10"/>
          </p:nvPr>
        </p:nvSpPr>
        <p:spPr>
          <a:xfrm>
            <a:off x="457200" y="1507070"/>
            <a:ext cx="3998685" cy="3341688"/>
          </a:xfrm>
        </p:spPr>
        <p:txBody>
          <a:bodyPr/>
          <a:lstStyle/>
          <a:p>
            <a:pPr>
              <a:spcBef>
                <a:spcPts val="1000"/>
              </a:spcBef>
            </a:pPr>
            <a:r>
              <a:rPr lang="en-US" dirty="0"/>
              <a:t>Getting the virus that causes COVID-19 may offer some natural protection, known as an antibody or immune. But experts don’t know how long this protection lasts.</a:t>
            </a:r>
          </a:p>
          <a:p>
            <a:pPr>
              <a:spcBef>
                <a:spcPts val="1000"/>
              </a:spcBef>
            </a:pPr>
            <a:r>
              <a:rPr lang="en-US" dirty="0"/>
              <a:t>The risk of severe illness and death from COVID-19 far outweighs any benefits of natural immunity.</a:t>
            </a:r>
          </a:p>
          <a:p>
            <a:pPr>
              <a:spcBef>
                <a:spcPts val="1000"/>
              </a:spcBef>
            </a:pPr>
            <a:r>
              <a:rPr lang="en-US" dirty="0"/>
              <a:t>COVID-19 vaccination will help protect you by building immunity without the risk of severe illness.</a:t>
            </a:r>
          </a:p>
          <a:p>
            <a:endParaRPr lang="en-US" dirty="0"/>
          </a:p>
        </p:txBody>
      </p:sp>
      <p:pic>
        <p:nvPicPr>
          <p:cNvPr id="3" name="Picture" descr="Illustration of a person wearing a face mask and a bandage on their arm from a recent vaccination. A barrier surrounds the person, protecting them from viruses. ">
            <a:extLst>
              <a:ext uri="{FF2B5EF4-FFF2-40B4-BE49-F238E27FC236}">
                <a16:creationId xmlns:a16="http://schemas.microsoft.com/office/drawing/2014/main" id="{037A7381-428B-A141-9FB7-47AD11FB19FD}"/>
              </a:ext>
              <a:ext uri="{C183D7F6-B498-43B3-948B-1728B52AA6E4}">
                <adec:decorative xmlns:adec="http://schemas.microsoft.com/office/drawing/2017/decorative" val="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667" t="15835" r="16104" b="18209"/>
          <a:stretch/>
        </p:blipFill>
        <p:spPr>
          <a:xfrm>
            <a:off x="4688116" y="985652"/>
            <a:ext cx="4161017" cy="3964287"/>
          </a:xfrm>
          <a:prstGeom prst="rect">
            <a:avLst/>
          </a:prstGeom>
        </p:spPr>
      </p:pic>
    </p:spTree>
    <p:extLst>
      <p:ext uri="{BB962C8B-B14F-4D97-AF65-F5344CB8AC3E}">
        <p14:creationId xmlns:p14="http://schemas.microsoft.com/office/powerpoint/2010/main" val="52296350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A01D64B2-D80F-3C49-8D8D-7139280F2278}"/>
              </a:ext>
            </a:extLst>
          </p:cNvPr>
          <p:cNvSpPr>
            <a:spLocks noGrp="1"/>
          </p:cNvSpPr>
          <p:nvPr>
            <p:ph type="title"/>
          </p:nvPr>
        </p:nvSpPr>
        <p:spPr/>
        <p:txBody>
          <a:bodyPr/>
          <a:lstStyle/>
          <a:p>
            <a:r>
              <a:rPr lang="en-US" dirty="0">
                <a:solidFill>
                  <a:srgbClr val="1D624D"/>
                </a:solidFill>
              </a:rPr>
              <a:t>Key facts about COVID-19 vaccination</a:t>
            </a:r>
          </a:p>
        </p:txBody>
      </p:sp>
      <p:sp>
        <p:nvSpPr>
          <p:cNvPr id="3" name="Subtitle">
            <a:extLst>
              <a:ext uri="{FF2B5EF4-FFF2-40B4-BE49-F238E27FC236}">
                <a16:creationId xmlns:a16="http://schemas.microsoft.com/office/drawing/2014/main" id="{B51E62CF-0133-B642-8CAC-DE8DC1CEED91}"/>
              </a:ext>
            </a:extLst>
          </p:cNvPr>
          <p:cNvSpPr>
            <a:spLocks noGrp="1"/>
          </p:cNvSpPr>
          <p:nvPr>
            <p:ph type="subTitle" idx="1"/>
          </p:nvPr>
        </p:nvSpPr>
        <p:spPr/>
        <p:txBody>
          <a:bodyPr/>
          <a:lstStyle/>
          <a:p>
            <a:r>
              <a:rPr lang="en-US" dirty="0"/>
              <a:t>COVID-19 and Vaccine Basics</a:t>
            </a:r>
          </a:p>
        </p:txBody>
      </p:sp>
      <p:pic>
        <p:nvPicPr>
          <p:cNvPr id="32" name="Picture" descr="Illustration of a shield that is protecting against viruses.">
            <a:extLst>
              <a:ext uri="{FF2B5EF4-FFF2-40B4-BE49-F238E27FC236}">
                <a16:creationId xmlns:a16="http://schemas.microsoft.com/office/drawing/2014/main" id="{6E7B55D8-54CF-B646-BE69-337359B219CD}"/>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7005" y="1584134"/>
            <a:ext cx="1593184" cy="1181108"/>
          </a:xfrm>
          <a:prstGeom prst="rect">
            <a:avLst/>
          </a:prstGeom>
        </p:spPr>
      </p:pic>
      <p:sp>
        <p:nvSpPr>
          <p:cNvPr id="26" name="TextBox">
            <a:extLst>
              <a:ext uri="{FF2B5EF4-FFF2-40B4-BE49-F238E27FC236}">
                <a16:creationId xmlns:a16="http://schemas.microsoft.com/office/drawing/2014/main" id="{5BCB55DA-6520-0341-BDF3-4065D9C45A79}"/>
              </a:ext>
            </a:extLst>
          </p:cNvPr>
          <p:cNvSpPr txBox="1"/>
          <p:nvPr/>
        </p:nvSpPr>
        <p:spPr>
          <a:xfrm>
            <a:off x="540971" y="2955697"/>
            <a:ext cx="1645920" cy="830997"/>
          </a:xfrm>
          <a:prstGeom prst="rect">
            <a:avLst/>
          </a:prstGeom>
          <a:noFill/>
        </p:spPr>
        <p:txBody>
          <a:bodyPr wrap="square" rtlCol="0">
            <a:spAutoFit/>
          </a:bodyPr>
          <a:lstStyle/>
          <a:p>
            <a:pPr lvl="0" algn="ctr" defTabSz="914378" eaLnBrk="1" fontAlgn="auto" hangingPunct="1">
              <a:spcBef>
                <a:spcPts val="0"/>
              </a:spcBef>
              <a:spcAft>
                <a:spcPts val="0"/>
              </a:spcAft>
              <a:defRPr/>
            </a:pPr>
            <a:r>
              <a:rPr lang="en-US" sz="1200" b="1" dirty="0">
                <a:solidFill>
                  <a:srgbClr val="1D624D"/>
                </a:solidFill>
                <a:latin typeface="Arial" panose="020B0604020202020204" pitchFamily="34" charset="0"/>
                <a:cs typeface="Arial" panose="020B0604020202020204" pitchFamily="34" charset="0"/>
              </a:rPr>
              <a:t>Getting vaccinated can help prevent getting sick with COVID-19</a:t>
            </a:r>
          </a:p>
        </p:txBody>
      </p:sp>
      <p:pic>
        <p:nvPicPr>
          <p:cNvPr id="33" name="Picture" descr="Illustration of a person wearing a mask that covers their nose and mouth.">
            <a:extLst>
              <a:ext uri="{FF2B5EF4-FFF2-40B4-BE49-F238E27FC236}">
                <a16:creationId xmlns:a16="http://schemas.microsoft.com/office/drawing/2014/main" id="{BA7BBA0F-9236-5040-B37A-9A086B142C79}"/>
              </a:ext>
              <a:ext uri="{C183D7F6-B498-43B3-948B-1728B52AA6E4}">
                <adec:decorative xmlns:adec="http://schemas.microsoft.com/office/drawing/2017/decorative" val="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02934" y="1434218"/>
            <a:ext cx="771567" cy="1222422"/>
          </a:xfrm>
          <a:prstGeom prst="rect">
            <a:avLst/>
          </a:prstGeom>
        </p:spPr>
      </p:pic>
      <p:sp>
        <p:nvSpPr>
          <p:cNvPr id="25" name="TextBox">
            <a:extLst>
              <a:ext uri="{FF2B5EF4-FFF2-40B4-BE49-F238E27FC236}">
                <a16:creationId xmlns:a16="http://schemas.microsoft.com/office/drawing/2014/main" id="{F465E09A-7BD3-E340-A03B-EDEC62A6B708}"/>
              </a:ext>
            </a:extLst>
          </p:cNvPr>
          <p:cNvSpPr txBox="1"/>
          <p:nvPr/>
        </p:nvSpPr>
        <p:spPr>
          <a:xfrm>
            <a:off x="2665758" y="2921034"/>
            <a:ext cx="1645920" cy="1015663"/>
          </a:xfrm>
          <a:prstGeom prst="rect">
            <a:avLst/>
          </a:prstGeom>
          <a:noFill/>
        </p:spPr>
        <p:txBody>
          <a:bodyPr wrap="square" rtlCol="0">
            <a:spAutoFit/>
          </a:bodyPr>
          <a:lstStyle/>
          <a:p>
            <a:pPr algn="ctr" eaLnBrk="1" fontAlgn="auto" hangingPunct="1"/>
            <a:r>
              <a:rPr lang="en-US" sz="1200" b="1" dirty="0">
                <a:solidFill>
                  <a:srgbClr val="1D624D"/>
                </a:solidFill>
                <a:latin typeface="Arial" panose="020B0604020202020204" pitchFamily="34" charset="0"/>
                <a:cs typeface="Arial" panose="020B0604020202020204" pitchFamily="34" charset="0"/>
              </a:rPr>
              <a:t>People who have already gotten sick with COVID-19 may still benefit from getting vaccinated</a:t>
            </a:r>
          </a:p>
        </p:txBody>
      </p:sp>
      <p:pic>
        <p:nvPicPr>
          <p:cNvPr id="34" name="Picture" descr="Illustration of a syringe, medicine bottle and double helix DNA.">
            <a:extLst>
              <a:ext uri="{FF2B5EF4-FFF2-40B4-BE49-F238E27FC236}">
                <a16:creationId xmlns:a16="http://schemas.microsoft.com/office/drawing/2014/main" id="{B6D797BB-FBDF-8146-A8BE-E31F1644F1BA}"/>
              </a:ext>
              <a:ext uri="{C183D7F6-B498-43B3-948B-1728B52AA6E4}">
                <adec:decorative xmlns:adec="http://schemas.microsoft.com/office/drawing/2017/decorative" val="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26151" y="1515918"/>
            <a:ext cx="785899" cy="1181108"/>
          </a:xfrm>
          <a:prstGeom prst="rect">
            <a:avLst/>
          </a:prstGeom>
        </p:spPr>
      </p:pic>
      <p:sp>
        <p:nvSpPr>
          <p:cNvPr id="24" name="TextBox">
            <a:extLst>
              <a:ext uri="{FF2B5EF4-FFF2-40B4-BE49-F238E27FC236}">
                <a16:creationId xmlns:a16="http://schemas.microsoft.com/office/drawing/2014/main" id="{D5A1C64E-8C41-5D47-896B-D13CDDEDE794}"/>
              </a:ext>
            </a:extLst>
          </p:cNvPr>
          <p:cNvSpPr txBox="1"/>
          <p:nvPr/>
        </p:nvSpPr>
        <p:spPr>
          <a:xfrm>
            <a:off x="4776343" y="2954315"/>
            <a:ext cx="1645920" cy="646331"/>
          </a:xfrm>
          <a:prstGeom prst="rect">
            <a:avLst/>
          </a:prstGeom>
          <a:noFill/>
        </p:spPr>
        <p:txBody>
          <a:bodyPr wrap="square" rtlCol="0">
            <a:spAutoFit/>
          </a:bodyPr>
          <a:lstStyle/>
          <a:p>
            <a:pPr algn="ctr"/>
            <a:r>
              <a:rPr lang="en-US" sz="1200" b="1" dirty="0">
                <a:solidFill>
                  <a:srgbClr val="1D624D"/>
                </a:solidFill>
                <a:latin typeface="Arial" panose="020B0604020202020204" pitchFamily="34" charset="0"/>
                <a:cs typeface="Arial" panose="020B0604020202020204" pitchFamily="34" charset="0"/>
              </a:rPr>
              <a:t>COVID-19 vaccines </a:t>
            </a:r>
            <a:r>
              <a:rPr lang="en-US" sz="1200" b="1" u="sng" dirty="0">
                <a:solidFill>
                  <a:srgbClr val="1D624D"/>
                </a:solidFill>
                <a:latin typeface="Arial" panose="020B0604020202020204" pitchFamily="34" charset="0"/>
                <a:cs typeface="Arial" panose="020B0604020202020204" pitchFamily="34" charset="0"/>
              </a:rPr>
              <a:t>cannot</a:t>
            </a:r>
            <a:r>
              <a:rPr lang="en-US" sz="1200" b="1" dirty="0">
                <a:solidFill>
                  <a:srgbClr val="1D624D"/>
                </a:solidFill>
                <a:latin typeface="Arial" panose="020B0604020202020204" pitchFamily="34" charset="0"/>
                <a:cs typeface="Arial" panose="020B0604020202020204" pitchFamily="34" charset="0"/>
              </a:rPr>
              <a:t> give you COVID-19</a:t>
            </a:r>
          </a:p>
        </p:txBody>
      </p:sp>
      <p:pic>
        <p:nvPicPr>
          <p:cNvPr id="35" name="Picture" descr="Illustration of a virus test vial showing positive and negative. Positive appears larger than negative.">
            <a:extLst>
              <a:ext uri="{FF2B5EF4-FFF2-40B4-BE49-F238E27FC236}">
                <a16:creationId xmlns:a16="http://schemas.microsoft.com/office/drawing/2014/main" id="{2F293181-9B1D-CB40-9AFD-2E2E649D8CA0}"/>
              </a:ext>
              <a:ext uri="{C183D7F6-B498-43B3-948B-1728B52AA6E4}">
                <adec:decorative xmlns:adec="http://schemas.microsoft.com/office/drawing/2017/decorative" val="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03965" y="1545982"/>
            <a:ext cx="1255586" cy="1120981"/>
          </a:xfrm>
          <a:prstGeom prst="rect">
            <a:avLst/>
          </a:prstGeom>
        </p:spPr>
      </p:pic>
      <p:sp>
        <p:nvSpPr>
          <p:cNvPr id="27" name="TextBox">
            <a:extLst>
              <a:ext uri="{FF2B5EF4-FFF2-40B4-BE49-F238E27FC236}">
                <a16:creationId xmlns:a16="http://schemas.microsoft.com/office/drawing/2014/main" id="{EB2AB904-EAA5-F247-B092-74F0AD930E32}"/>
              </a:ext>
            </a:extLst>
          </p:cNvPr>
          <p:cNvSpPr txBox="1"/>
          <p:nvPr/>
        </p:nvSpPr>
        <p:spPr>
          <a:xfrm>
            <a:off x="6886930" y="2921034"/>
            <a:ext cx="1645920" cy="1015663"/>
          </a:xfrm>
          <a:prstGeom prst="rect">
            <a:avLst/>
          </a:prstGeom>
          <a:noFill/>
        </p:spPr>
        <p:txBody>
          <a:bodyPr wrap="square" rtlCol="0">
            <a:spAutoFit/>
          </a:bodyPr>
          <a:lstStyle/>
          <a:p>
            <a:pPr lvl="0" algn="ctr" defTabSz="914378" eaLnBrk="1" fontAlgn="auto" hangingPunct="1">
              <a:spcBef>
                <a:spcPts val="0"/>
              </a:spcBef>
              <a:spcAft>
                <a:spcPts val="0"/>
              </a:spcAft>
              <a:defRPr/>
            </a:pPr>
            <a:r>
              <a:rPr lang="en-US" sz="1200" b="1" dirty="0">
                <a:solidFill>
                  <a:srgbClr val="1D624D"/>
                </a:solidFill>
                <a:latin typeface="Arial" panose="020B0604020202020204" pitchFamily="34" charset="0"/>
                <a:cs typeface="Arial" panose="020B0604020202020204" pitchFamily="34" charset="0"/>
              </a:rPr>
              <a:t>COVID-19 vaccines will not cause you to test positive on COVID-19 </a:t>
            </a:r>
            <a:r>
              <a:rPr lang="en-US" sz="1200" b="1" u="sng" dirty="0">
                <a:solidFill>
                  <a:srgbClr val="1D624D"/>
                </a:solidFill>
                <a:latin typeface="Arial" panose="020B0604020202020204" pitchFamily="34" charset="0"/>
                <a:cs typeface="Arial" panose="020B0604020202020204" pitchFamily="34" charset="0"/>
              </a:rPr>
              <a:t>viral</a:t>
            </a:r>
            <a:r>
              <a:rPr lang="en-US" sz="1200" b="1" dirty="0">
                <a:solidFill>
                  <a:srgbClr val="1D624D"/>
                </a:solidFill>
                <a:latin typeface="Arial" panose="020B0604020202020204" pitchFamily="34" charset="0"/>
                <a:cs typeface="Arial" panose="020B0604020202020204" pitchFamily="34" charset="0"/>
              </a:rPr>
              <a:t> tests*</a:t>
            </a:r>
          </a:p>
        </p:txBody>
      </p:sp>
      <p:sp>
        <p:nvSpPr>
          <p:cNvPr id="28" name="TextBox">
            <a:hlinkClick r:id="rId7"/>
            <a:extLst>
              <a:ext uri="{FF2B5EF4-FFF2-40B4-BE49-F238E27FC236}">
                <a16:creationId xmlns:a16="http://schemas.microsoft.com/office/drawing/2014/main" id="{EF1520ED-EB45-6B41-A506-01D718D99321}"/>
              </a:ext>
            </a:extLst>
          </p:cNvPr>
          <p:cNvSpPr txBox="1"/>
          <p:nvPr/>
        </p:nvSpPr>
        <p:spPr>
          <a:xfrm>
            <a:off x="555171" y="4152927"/>
            <a:ext cx="8033657" cy="307777"/>
          </a:xfrm>
          <a:prstGeom prst="rect">
            <a:avLst/>
          </a:prstGeom>
          <a:noFill/>
        </p:spPr>
        <p:txBody>
          <a:bodyPr wrap="square" rtlCol="0">
            <a:spAutoFit/>
          </a:bodyPr>
          <a:lstStyle/>
          <a:p>
            <a:pPr algn="ctr"/>
            <a:r>
              <a:rPr lang="en-US" sz="1400" b="1" dirty="0">
                <a:solidFill>
                  <a:srgbClr val="3A7AB6"/>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https://</a:t>
            </a:r>
            <a:r>
              <a:rPr lang="en-US" sz="1400" b="1" dirty="0" err="1">
                <a:solidFill>
                  <a:srgbClr val="3A7AB6"/>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www.cdc.gov</a:t>
            </a:r>
            <a:r>
              <a:rPr lang="en-US" sz="1400" b="1" dirty="0">
                <a:solidFill>
                  <a:srgbClr val="3A7AB6"/>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/coronavirus/2019-ncov/vaccines/about-vaccines/vaccine-</a:t>
            </a:r>
            <a:r>
              <a:rPr lang="en-US" sz="1400" b="1" dirty="0" err="1">
                <a:solidFill>
                  <a:srgbClr val="3A7AB6"/>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myths.html</a:t>
            </a:r>
            <a:endParaRPr lang="en-US" sz="1400" b="1" dirty="0">
              <a:solidFill>
                <a:srgbClr val="3A7AB6"/>
              </a:solidFill>
              <a:latin typeface="Arial" panose="020B0604020202020204" pitchFamily="34" charset="0"/>
              <a:cs typeface="Arial" panose="020B0604020202020204" pitchFamily="34" charset="0"/>
            </a:endParaRPr>
          </a:p>
        </p:txBody>
      </p:sp>
      <p:sp>
        <p:nvSpPr>
          <p:cNvPr id="18" name="TextBox">
            <a:extLst>
              <a:ext uri="{FF2B5EF4-FFF2-40B4-BE49-F238E27FC236}">
                <a16:creationId xmlns:a16="http://schemas.microsoft.com/office/drawing/2014/main" id="{C9EF0F3B-3A19-5F45-9CD2-6B1E4EBECE83}"/>
              </a:ext>
            </a:extLst>
          </p:cNvPr>
          <p:cNvSpPr txBox="1"/>
          <p:nvPr/>
        </p:nvSpPr>
        <p:spPr>
          <a:xfrm>
            <a:off x="457200" y="4625678"/>
            <a:ext cx="8686800" cy="246221"/>
          </a:xfrm>
          <a:prstGeom prst="rect">
            <a:avLst/>
          </a:prstGeom>
          <a:noFill/>
        </p:spPr>
        <p:txBody>
          <a:bodyPr wrap="square" rtlCol="0">
            <a:spAutoFit/>
          </a:bodyPr>
          <a:lstStyle/>
          <a:p>
            <a:r>
              <a:rPr lang="en-US" sz="1000" dirty="0">
                <a:solidFill>
                  <a:srgbClr val="000000"/>
                </a:solidFill>
                <a:latin typeface="Arial" panose="020B0604020202020204" pitchFamily="34" charset="0"/>
                <a:cs typeface="Arial" panose="020B0604020202020204" pitchFamily="34" charset="0"/>
              </a:rPr>
              <a:t>*</a:t>
            </a:r>
            <a:r>
              <a:rPr lang="en-US" sz="1000" dirty="0">
                <a:solidFill>
                  <a:srgbClr val="000000"/>
                </a:solidFill>
                <a:latin typeface="Arial" panose="020B0604020202020204" pitchFamily="34" charset="0"/>
                <a:cs typeface="Arial" panose="020B0604020202020204" pitchFamily="34" charset="0"/>
                <a:hlinkClick r:id="rId8"/>
              </a:rPr>
              <a:t>https://</a:t>
            </a:r>
            <a:r>
              <a:rPr lang="en-US" sz="1000" dirty="0" err="1">
                <a:solidFill>
                  <a:srgbClr val="000000"/>
                </a:solidFill>
                <a:latin typeface="Arial" panose="020B0604020202020204" pitchFamily="34" charset="0"/>
                <a:cs typeface="Arial" panose="020B0604020202020204" pitchFamily="34" charset="0"/>
                <a:hlinkClick r:id="rId8"/>
              </a:rPr>
              <a:t>www.cdc.gov</a:t>
            </a:r>
            <a:r>
              <a:rPr lang="en-US" sz="1000" dirty="0">
                <a:solidFill>
                  <a:srgbClr val="000000"/>
                </a:solidFill>
                <a:latin typeface="Arial" panose="020B0604020202020204" pitchFamily="34" charset="0"/>
                <a:cs typeface="Arial" panose="020B0604020202020204" pitchFamily="34" charset="0"/>
                <a:hlinkClick r:id="rId8"/>
              </a:rPr>
              <a:t>/coronavirus/2019-ncov/hcp/testing-</a:t>
            </a:r>
            <a:r>
              <a:rPr lang="en-US" sz="1000" dirty="0" err="1">
                <a:solidFill>
                  <a:srgbClr val="000000"/>
                </a:solidFill>
                <a:latin typeface="Arial" panose="020B0604020202020204" pitchFamily="34" charset="0"/>
                <a:cs typeface="Arial" panose="020B0604020202020204" pitchFamily="34" charset="0"/>
                <a:hlinkClick r:id="rId8"/>
              </a:rPr>
              <a:t>overview.html</a:t>
            </a:r>
            <a:endParaRPr lang="en-US" sz="1000" dirty="0">
              <a:solidFill>
                <a:srgbClr val="000000"/>
              </a:solidFill>
              <a:latin typeface="Arial" panose="020B0604020202020204" pitchFamily="34" charset="0"/>
              <a:cs typeface="Arial" panose="020B0604020202020204" pitchFamily="34" charset="0"/>
            </a:endParaRPr>
          </a:p>
        </p:txBody>
      </p:sp>
      <p:sp>
        <p:nvSpPr>
          <p:cNvPr id="30" name="Divider">
            <a:extLst>
              <a:ext uri="{FF2B5EF4-FFF2-40B4-BE49-F238E27FC236}">
                <a16:creationId xmlns:a16="http://schemas.microsoft.com/office/drawing/2014/main" id="{E650D0C0-B808-B342-B688-445629F7679D}"/>
              </a:ext>
              <a:ext uri="{C183D7F6-B498-43B3-948B-1728B52AA6E4}">
                <adec:decorative xmlns:adec="http://schemas.microsoft.com/office/drawing/2017/decorative" val="1"/>
              </a:ext>
            </a:extLst>
          </p:cNvPr>
          <p:cNvSpPr/>
          <p:nvPr/>
        </p:nvSpPr>
        <p:spPr>
          <a:xfrm>
            <a:off x="2383592" y="1364343"/>
            <a:ext cx="99665" cy="2576286"/>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en-US"/>
          </a:p>
        </p:txBody>
      </p:sp>
      <p:sp>
        <p:nvSpPr>
          <p:cNvPr id="36" name="Divider">
            <a:extLst>
              <a:ext uri="{FF2B5EF4-FFF2-40B4-BE49-F238E27FC236}">
                <a16:creationId xmlns:a16="http://schemas.microsoft.com/office/drawing/2014/main" id="{06519528-EC15-2B42-AD3E-3B99BFE14F09}"/>
              </a:ext>
              <a:ext uri="{C183D7F6-B498-43B3-948B-1728B52AA6E4}">
                <adec:decorative xmlns:adec="http://schemas.microsoft.com/office/drawing/2017/decorative" val="1"/>
              </a:ext>
            </a:extLst>
          </p:cNvPr>
          <p:cNvSpPr/>
          <p:nvPr/>
        </p:nvSpPr>
        <p:spPr>
          <a:xfrm>
            <a:off x="4494179" y="1364343"/>
            <a:ext cx="99665" cy="2576286"/>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en-US"/>
          </a:p>
        </p:txBody>
      </p:sp>
      <p:sp>
        <p:nvSpPr>
          <p:cNvPr id="37" name="Divider">
            <a:extLst>
              <a:ext uri="{FF2B5EF4-FFF2-40B4-BE49-F238E27FC236}">
                <a16:creationId xmlns:a16="http://schemas.microsoft.com/office/drawing/2014/main" id="{44C75C16-3DBB-804B-8225-3A29EF1341C6}"/>
              </a:ext>
              <a:ext uri="{C183D7F6-B498-43B3-948B-1728B52AA6E4}">
                <adec:decorative xmlns:adec="http://schemas.microsoft.com/office/drawing/2017/decorative" val="1"/>
              </a:ext>
            </a:extLst>
          </p:cNvPr>
          <p:cNvSpPr/>
          <p:nvPr/>
        </p:nvSpPr>
        <p:spPr>
          <a:xfrm>
            <a:off x="6604766" y="1364343"/>
            <a:ext cx="99665" cy="2576286"/>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en-US"/>
          </a:p>
        </p:txBody>
      </p:sp>
      <p:sp>
        <p:nvSpPr>
          <p:cNvPr id="40" name="Rectangle">
            <a:extLst>
              <a:ext uri="{FF2B5EF4-FFF2-40B4-BE49-F238E27FC236}">
                <a16:creationId xmlns:a16="http://schemas.microsoft.com/office/drawing/2014/main" id="{D36EC754-B4F1-454E-8D96-A34E9971619A}"/>
              </a:ext>
              <a:ext uri="{C183D7F6-B498-43B3-948B-1728B52AA6E4}">
                <adec:decorative xmlns:adec="http://schemas.microsoft.com/office/drawing/2017/decorative" val="1"/>
              </a:ext>
            </a:extLst>
          </p:cNvPr>
          <p:cNvSpPr/>
          <p:nvPr/>
        </p:nvSpPr>
        <p:spPr>
          <a:xfrm>
            <a:off x="555171" y="4009439"/>
            <a:ext cx="8033657" cy="100584"/>
          </a:xfrm>
          <a:prstGeom prst="rect">
            <a:avLst/>
          </a:prstGeom>
          <a:solidFill>
            <a:srgbClr val="F793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411419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DFDA1B4-F351-3741-958E-B841462836B5}"/>
              </a:ext>
            </a:extLst>
          </p:cNvPr>
          <p:cNvSpPr>
            <a:spLocks noGrp="1"/>
          </p:cNvSpPr>
          <p:nvPr>
            <p:ph type="title"/>
          </p:nvPr>
        </p:nvSpPr>
        <p:spPr/>
        <p:txBody>
          <a:bodyPr/>
          <a:lstStyle/>
          <a:p>
            <a:r>
              <a:rPr lang="en-US" dirty="0">
                <a:solidFill>
                  <a:srgbClr val="1D624D"/>
                </a:solidFill>
              </a:rPr>
              <a:t>Safety of COVID-19 vaccines is a top priority</a:t>
            </a:r>
            <a:br>
              <a:rPr lang="en-US" dirty="0">
                <a:solidFill>
                  <a:srgbClr val="1D624D"/>
                </a:solidFill>
              </a:rPr>
            </a:br>
            <a:endParaRPr lang="en-US" dirty="0">
              <a:solidFill>
                <a:srgbClr val="1D624D"/>
              </a:solidFill>
            </a:endParaRPr>
          </a:p>
        </p:txBody>
      </p:sp>
      <p:sp>
        <p:nvSpPr>
          <p:cNvPr id="7" name="Subtitle">
            <a:extLst>
              <a:ext uri="{FF2B5EF4-FFF2-40B4-BE49-F238E27FC236}">
                <a16:creationId xmlns:a16="http://schemas.microsoft.com/office/drawing/2014/main" id="{D6118433-FE71-D54B-B7E3-63F839DE554C}"/>
              </a:ext>
            </a:extLst>
          </p:cNvPr>
          <p:cNvSpPr>
            <a:spLocks noGrp="1"/>
          </p:cNvSpPr>
          <p:nvPr>
            <p:ph type="subTitle" idx="1"/>
          </p:nvPr>
        </p:nvSpPr>
        <p:spPr/>
        <p:txBody>
          <a:bodyPr/>
          <a:lstStyle/>
          <a:p>
            <a:r>
              <a:rPr lang="en-US" dirty="0"/>
              <a:t>COVID-19 and Vaccine Basics</a:t>
            </a:r>
          </a:p>
        </p:txBody>
      </p:sp>
      <p:sp>
        <p:nvSpPr>
          <p:cNvPr id="6" name="Text Placeholder">
            <a:extLst>
              <a:ext uri="{FF2B5EF4-FFF2-40B4-BE49-F238E27FC236}">
                <a16:creationId xmlns:a16="http://schemas.microsoft.com/office/drawing/2014/main" id="{95A1A007-2B8E-6A49-84C4-0D1FD59D479A}"/>
              </a:ext>
            </a:extLst>
          </p:cNvPr>
          <p:cNvSpPr>
            <a:spLocks noGrp="1"/>
          </p:cNvSpPr>
          <p:nvPr>
            <p:ph type="body" sz="quarter" idx="10"/>
          </p:nvPr>
        </p:nvSpPr>
        <p:spPr>
          <a:xfrm>
            <a:off x="457200" y="1158875"/>
            <a:ext cx="8229600" cy="570260"/>
          </a:xfrm>
        </p:spPr>
        <p:txBody>
          <a:bodyPr/>
          <a:lstStyle/>
          <a:p>
            <a:pPr marL="0" indent="0">
              <a:buNone/>
            </a:pPr>
            <a:r>
              <a:rPr lang="en-US" b="1" dirty="0"/>
              <a:t>COVID-19 vaccines are being held to the </a:t>
            </a:r>
            <a:r>
              <a:rPr lang="en-US" b="1" dirty="0">
                <a:solidFill>
                  <a:srgbClr val="3A7AB6"/>
                </a:solidFill>
              </a:rPr>
              <a:t>same safety standards</a:t>
            </a:r>
            <a:r>
              <a:rPr lang="en-US" dirty="0">
                <a:solidFill>
                  <a:srgbClr val="3A7AB6"/>
                </a:solidFill>
              </a:rPr>
              <a:t> </a:t>
            </a:r>
            <a:r>
              <a:rPr lang="en-US" b="1" dirty="0"/>
              <a:t>as all vaccines.</a:t>
            </a:r>
            <a:endParaRPr lang="en-US" dirty="0"/>
          </a:p>
        </p:txBody>
      </p:sp>
      <p:sp>
        <p:nvSpPr>
          <p:cNvPr id="26" name="TextBox - Before Authorization">
            <a:extLst>
              <a:ext uri="{FF2B5EF4-FFF2-40B4-BE49-F238E27FC236}">
                <a16:creationId xmlns:a16="http://schemas.microsoft.com/office/drawing/2014/main" id="{A69BE4A2-3509-274B-9449-C5174DD0CEF3}"/>
              </a:ext>
            </a:extLst>
          </p:cNvPr>
          <p:cNvSpPr txBox="1"/>
          <p:nvPr/>
        </p:nvSpPr>
        <p:spPr>
          <a:xfrm>
            <a:off x="627037" y="1755167"/>
            <a:ext cx="3434177" cy="369332"/>
          </a:xfrm>
          <a:prstGeom prst="rect">
            <a:avLst/>
          </a:prstGeom>
          <a:solidFill>
            <a:srgbClr val="3F8539"/>
          </a:solidFill>
        </p:spPr>
        <p:txBody>
          <a:bodyPr wrap="square" rtlCol="0">
            <a:spAutoFit/>
          </a:bodyPr>
          <a:lstStyle/>
          <a:p>
            <a:r>
              <a:rPr lang="en-US" b="1" dirty="0">
                <a:solidFill>
                  <a:srgbClr val="FFFFFF"/>
                </a:solidFill>
                <a:latin typeface="Arial Black" panose="020B0604020202020204" pitchFamily="34" charset="0"/>
                <a:cs typeface="Arial Black" panose="020B0604020202020204" pitchFamily="34" charset="0"/>
              </a:rPr>
              <a:t>Before Authorization</a:t>
            </a:r>
            <a:endParaRPr lang="en-US" dirty="0">
              <a:solidFill>
                <a:srgbClr val="000000"/>
              </a:solidFill>
              <a:latin typeface="Calibri" panose="020F0502020204030204" pitchFamily="34" charset="0"/>
            </a:endParaRPr>
          </a:p>
        </p:txBody>
      </p:sp>
      <p:pic>
        <p:nvPicPr>
          <p:cNvPr id="41" name="Arrow left">
            <a:extLst>
              <a:ext uri="{FF2B5EF4-FFF2-40B4-BE49-F238E27FC236}">
                <a16:creationId xmlns:a16="http://schemas.microsoft.com/office/drawing/2014/main" id="{3E9A1F2E-2715-4DDE-A146-E3D0547AAAFB}"/>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5980" y="1814544"/>
            <a:ext cx="270329" cy="270329"/>
          </a:xfrm>
          <a:prstGeom prst="rect">
            <a:avLst/>
          </a:prstGeom>
        </p:spPr>
      </p:pic>
      <p:sp>
        <p:nvSpPr>
          <p:cNvPr id="12" name="TextBox">
            <a:extLst>
              <a:ext uri="{FF2B5EF4-FFF2-40B4-BE49-F238E27FC236}">
                <a16:creationId xmlns:a16="http://schemas.microsoft.com/office/drawing/2014/main" id="{0AB3B11B-4A80-EC47-B061-5B72117CC786}"/>
              </a:ext>
            </a:extLst>
          </p:cNvPr>
          <p:cNvSpPr txBox="1"/>
          <p:nvPr/>
        </p:nvSpPr>
        <p:spPr>
          <a:xfrm>
            <a:off x="627036" y="2499425"/>
            <a:ext cx="3434177" cy="907941"/>
          </a:xfrm>
          <a:prstGeom prst="rect">
            <a:avLst/>
          </a:prstGeom>
          <a:noFill/>
        </p:spPr>
        <p:txBody>
          <a:bodyPr wrap="square" rtlCol="0">
            <a:spAutoFit/>
          </a:bodyPr>
          <a:lstStyle/>
          <a:p>
            <a:pPr marL="285750" indent="-285750" defTabSz="914378">
              <a:spcBef>
                <a:spcPts val="600"/>
              </a:spcBef>
              <a:buClr>
                <a:srgbClr val="F7931F"/>
              </a:buClr>
              <a:buFont typeface="Wingdings" pitchFamily="2" charset="2"/>
              <a:buChar char="§"/>
            </a:pPr>
            <a:r>
              <a:rPr lang="en-US" sz="1200" b="1" dirty="0">
                <a:solidFill>
                  <a:srgbClr val="000000"/>
                </a:solidFill>
                <a:latin typeface="Arial" panose="020B0604020202020204" pitchFamily="34" charset="0"/>
                <a:cs typeface="Arial" panose="020B0604020202020204" pitchFamily="34" charset="0"/>
              </a:rPr>
              <a:t>FDA</a:t>
            </a:r>
            <a:r>
              <a:rPr lang="en-US" sz="1200" dirty="0">
                <a:solidFill>
                  <a:srgbClr val="000000"/>
                </a:solidFill>
                <a:latin typeface="Arial" panose="020B0604020202020204" pitchFamily="34" charset="0"/>
                <a:cs typeface="Arial" panose="020B0604020202020204" pitchFamily="34" charset="0"/>
              </a:rPr>
              <a:t> carefully reviews all safety data from clinical trials.</a:t>
            </a:r>
          </a:p>
          <a:p>
            <a:pPr marL="285750" indent="-285750" defTabSz="914378">
              <a:spcBef>
                <a:spcPts val="600"/>
              </a:spcBef>
              <a:buClr>
                <a:srgbClr val="F7931F"/>
              </a:buClr>
              <a:buFont typeface="Wingdings" pitchFamily="2" charset="2"/>
              <a:buChar char="§"/>
            </a:pPr>
            <a:r>
              <a:rPr lang="en-US" sz="1200" b="1" dirty="0">
                <a:solidFill>
                  <a:srgbClr val="000000"/>
                </a:solidFill>
                <a:latin typeface="Arial" panose="020B0604020202020204" pitchFamily="34" charset="0"/>
                <a:cs typeface="Arial" panose="020B0604020202020204" pitchFamily="34" charset="0"/>
              </a:rPr>
              <a:t>ACIP</a:t>
            </a:r>
            <a:r>
              <a:rPr lang="en-US" sz="1200" dirty="0">
                <a:solidFill>
                  <a:srgbClr val="000000"/>
                </a:solidFill>
                <a:latin typeface="Arial" panose="020B0604020202020204" pitchFamily="34" charset="0"/>
                <a:cs typeface="Arial" panose="020B0604020202020204" pitchFamily="34" charset="0"/>
              </a:rPr>
              <a:t> reviews all safety data before recommending use.</a:t>
            </a:r>
          </a:p>
        </p:txBody>
      </p:sp>
      <p:sp>
        <p:nvSpPr>
          <p:cNvPr id="31" name="TextBox - After Authorization">
            <a:extLst>
              <a:ext uri="{FF2B5EF4-FFF2-40B4-BE49-F238E27FC236}">
                <a16:creationId xmlns:a16="http://schemas.microsoft.com/office/drawing/2014/main" id="{672D1509-1312-DA43-8950-8A172AEE1CF9}"/>
              </a:ext>
            </a:extLst>
          </p:cNvPr>
          <p:cNvSpPr txBox="1"/>
          <p:nvPr/>
        </p:nvSpPr>
        <p:spPr>
          <a:xfrm>
            <a:off x="4477066" y="1755167"/>
            <a:ext cx="3307071" cy="369332"/>
          </a:xfrm>
          <a:prstGeom prst="rect">
            <a:avLst/>
          </a:prstGeom>
          <a:solidFill>
            <a:srgbClr val="1D624D"/>
          </a:solidFill>
        </p:spPr>
        <p:txBody>
          <a:bodyPr wrap="square" rtlCol="0">
            <a:spAutoFit/>
          </a:bodyPr>
          <a:lstStyle/>
          <a:p>
            <a:r>
              <a:rPr lang="en-US" b="1" dirty="0">
                <a:solidFill>
                  <a:srgbClr val="FFFFFF"/>
                </a:solidFill>
                <a:latin typeface="Arial Black" panose="020B0604020202020204" pitchFamily="34" charset="0"/>
                <a:cs typeface="Arial Black" panose="020B0604020202020204" pitchFamily="34" charset="0"/>
              </a:rPr>
              <a:t>After Authorization</a:t>
            </a:r>
            <a:endParaRPr lang="en-US" dirty="0">
              <a:solidFill>
                <a:srgbClr val="000000"/>
              </a:solidFill>
              <a:latin typeface="Calibri" panose="020F0502020204030204" pitchFamily="34" charset="0"/>
            </a:endParaRPr>
          </a:p>
        </p:txBody>
      </p:sp>
      <p:pic>
        <p:nvPicPr>
          <p:cNvPr id="42" name="Arrow right">
            <a:extLst>
              <a:ext uri="{FF2B5EF4-FFF2-40B4-BE49-F238E27FC236}">
                <a16:creationId xmlns:a16="http://schemas.microsoft.com/office/drawing/2014/main" id="{25D0F3D3-A9EB-4326-AA5C-CC3908AE488A}"/>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2874" y="1814544"/>
            <a:ext cx="270329" cy="270329"/>
          </a:xfrm>
          <a:prstGeom prst="rect">
            <a:avLst/>
          </a:prstGeom>
        </p:spPr>
      </p:pic>
      <p:sp>
        <p:nvSpPr>
          <p:cNvPr id="29" name="TextBox 28">
            <a:extLst>
              <a:ext uri="{FF2B5EF4-FFF2-40B4-BE49-F238E27FC236}">
                <a16:creationId xmlns:a16="http://schemas.microsoft.com/office/drawing/2014/main" id="{ACB8BAA1-13D9-B849-BE05-2ECFFC19A480}"/>
              </a:ext>
            </a:extLst>
          </p:cNvPr>
          <p:cNvSpPr txBox="1"/>
          <p:nvPr/>
        </p:nvSpPr>
        <p:spPr>
          <a:xfrm>
            <a:off x="4484843" y="2455391"/>
            <a:ext cx="3434177" cy="830997"/>
          </a:xfrm>
          <a:prstGeom prst="rect">
            <a:avLst/>
          </a:prstGeom>
          <a:noFill/>
        </p:spPr>
        <p:txBody>
          <a:bodyPr wrap="square" rtlCol="0">
            <a:spAutoFit/>
          </a:bodyPr>
          <a:lstStyle/>
          <a:p>
            <a:pPr marL="285750" indent="-285750" defTabSz="914378">
              <a:spcBef>
                <a:spcPts val="600"/>
              </a:spcBef>
              <a:buClr>
                <a:srgbClr val="F7931F"/>
              </a:buClr>
              <a:buFont typeface="Wingdings" pitchFamily="2" charset="2"/>
              <a:buChar char="§"/>
            </a:pPr>
            <a:r>
              <a:rPr lang="en-US" sz="1200" b="1" dirty="0">
                <a:solidFill>
                  <a:srgbClr val="000000"/>
                </a:solidFill>
                <a:latin typeface="Arial" panose="020B0604020202020204" pitchFamily="34" charset="0"/>
                <a:cs typeface="Arial" panose="020B0604020202020204" pitchFamily="34" charset="0"/>
              </a:rPr>
              <a:t>FDA</a:t>
            </a:r>
            <a:r>
              <a:rPr lang="en-US" sz="1200" dirty="0">
                <a:solidFill>
                  <a:srgbClr val="000000"/>
                </a:solidFill>
                <a:latin typeface="Arial" panose="020B0604020202020204" pitchFamily="34" charset="0"/>
                <a:cs typeface="Arial" panose="020B0604020202020204" pitchFamily="34" charset="0"/>
              </a:rPr>
              <a:t> and </a:t>
            </a:r>
            <a:r>
              <a:rPr lang="en-US" sz="1200" b="1" dirty="0">
                <a:solidFill>
                  <a:srgbClr val="000000"/>
                </a:solidFill>
                <a:latin typeface="Arial" panose="020B0604020202020204" pitchFamily="34" charset="0"/>
                <a:cs typeface="Arial" panose="020B0604020202020204" pitchFamily="34" charset="0"/>
              </a:rPr>
              <a:t>CDC</a:t>
            </a:r>
            <a:r>
              <a:rPr lang="en-US" sz="1200" dirty="0">
                <a:solidFill>
                  <a:srgbClr val="000000"/>
                </a:solidFill>
                <a:latin typeface="Arial" panose="020B0604020202020204" pitchFamily="34" charset="0"/>
                <a:cs typeface="Arial" panose="020B0604020202020204" pitchFamily="34" charset="0"/>
              </a:rPr>
              <a:t> closely monitor vaccine safety and side effects. There are systems in place that allow CDC and FDA to watch for safety issues.</a:t>
            </a:r>
          </a:p>
        </p:txBody>
      </p:sp>
      <p:grpSp>
        <p:nvGrpSpPr>
          <p:cNvPr id="3" name="Group 2">
            <a:extLst>
              <a:ext uri="{FF2B5EF4-FFF2-40B4-BE49-F238E27FC236}">
                <a16:creationId xmlns:a16="http://schemas.microsoft.com/office/drawing/2014/main" id="{B9AA48AC-C413-4B7E-9EE9-73864D9F78A9}"/>
              </a:ext>
            </a:extLst>
          </p:cNvPr>
          <p:cNvGrpSpPr/>
          <p:nvPr/>
        </p:nvGrpSpPr>
        <p:grpSpPr>
          <a:xfrm>
            <a:off x="4496633" y="3994442"/>
            <a:ext cx="4503877" cy="771236"/>
            <a:chOff x="4496633" y="3994442"/>
            <a:chExt cx="4503877" cy="771236"/>
          </a:xfrm>
        </p:grpSpPr>
        <p:pic>
          <p:nvPicPr>
            <p:cNvPr id="33" name="VAERS" descr="VAERS - Vaccine Adverse Event Reporting System">
              <a:hlinkClick r:id="rId5"/>
              <a:extLst>
                <a:ext uri="{FF2B5EF4-FFF2-40B4-BE49-F238E27FC236}">
                  <a16:creationId xmlns:a16="http://schemas.microsoft.com/office/drawing/2014/main" id="{249C6069-A365-486F-9BE5-B4E8ECFCBC6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9785" y="4012644"/>
              <a:ext cx="2155505" cy="201908"/>
            </a:xfrm>
            <a:prstGeom prst="rect">
              <a:avLst/>
            </a:prstGeom>
          </p:spPr>
        </p:pic>
        <p:pic>
          <p:nvPicPr>
            <p:cNvPr id="34" name="v-safe" descr="v-safe after vaccination health checker">
              <a:hlinkClick r:id="rId7"/>
              <a:extLst>
                <a:ext uri="{FF2B5EF4-FFF2-40B4-BE49-F238E27FC236}">
                  <a16:creationId xmlns:a16="http://schemas.microsoft.com/office/drawing/2014/main" id="{9F8ED90A-47E5-45E6-9C4B-2CCE78DE78E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93604" y="3994442"/>
              <a:ext cx="1793196" cy="348340"/>
            </a:xfrm>
            <a:prstGeom prst="rect">
              <a:avLst/>
            </a:prstGeom>
          </p:spPr>
        </p:pic>
        <p:sp>
          <p:nvSpPr>
            <p:cNvPr id="36" name="TextBox">
              <a:extLst>
                <a:ext uri="{FF2B5EF4-FFF2-40B4-BE49-F238E27FC236}">
                  <a16:creationId xmlns:a16="http://schemas.microsoft.com/office/drawing/2014/main" id="{5B2A3883-6424-4AC7-95E3-1AD356B61265}"/>
                </a:ext>
              </a:extLst>
            </p:cNvPr>
            <p:cNvSpPr txBox="1"/>
            <p:nvPr/>
          </p:nvSpPr>
          <p:spPr>
            <a:xfrm>
              <a:off x="4496633" y="4350180"/>
              <a:ext cx="4503877" cy="415498"/>
            </a:xfrm>
            <a:prstGeom prst="rect">
              <a:avLst/>
            </a:prstGeom>
            <a:noFill/>
          </p:spPr>
          <p:txBody>
            <a:bodyPr wrap="square" rtlCol="0">
              <a:spAutoFit/>
            </a:bodyPr>
            <a:lstStyle/>
            <a:p>
              <a:r>
                <a:rPr lang="en-US" sz="1050" b="1" dirty="0">
                  <a:solidFill>
                    <a:srgbClr val="3A7AB6"/>
                  </a:solidFill>
                  <a:latin typeface="Arial" panose="020B0604020202020204" pitchFamily="34" charset="0"/>
                  <a:cs typeface="Arial" panose="020B0604020202020204" pitchFamily="34" charset="0"/>
                </a:rPr>
                <a:t>V-safe: </a:t>
              </a:r>
            </a:p>
            <a:p>
              <a:r>
                <a:rPr lang="en-US" sz="1000" b="1" dirty="0">
                  <a:solidFill>
                    <a:srgbClr val="3A7AB6"/>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https://www.cdc.gov/coronavirus/2019-ncov/vaccines/safety/vsafe.html</a:t>
              </a:r>
              <a:r>
                <a:rPr lang="en-US" sz="1000" b="1" dirty="0">
                  <a:solidFill>
                    <a:srgbClr val="3A7AB6"/>
                  </a:solidFill>
                  <a:latin typeface="Arial" panose="020B0604020202020204" pitchFamily="34" charset="0"/>
                  <a:cs typeface="Arial" panose="020B0604020202020204" pitchFamily="34" charset="0"/>
                </a:rPr>
                <a:t> </a:t>
              </a:r>
            </a:p>
          </p:txBody>
        </p:sp>
      </p:grpSp>
      <p:sp>
        <p:nvSpPr>
          <p:cNvPr id="35" name="Divider">
            <a:extLst>
              <a:ext uri="{FF2B5EF4-FFF2-40B4-BE49-F238E27FC236}">
                <a16:creationId xmlns:a16="http://schemas.microsoft.com/office/drawing/2014/main" id="{9A1D4A59-915D-4C3F-9999-2EC9B1207CF0}"/>
              </a:ext>
              <a:ext uri="{C183D7F6-B498-43B3-948B-1728B52AA6E4}">
                <adec:decorative xmlns:adec="http://schemas.microsoft.com/office/drawing/2017/decorative" val="1"/>
              </a:ext>
            </a:extLst>
          </p:cNvPr>
          <p:cNvSpPr/>
          <p:nvPr/>
        </p:nvSpPr>
        <p:spPr>
          <a:xfrm>
            <a:off x="4234116" y="1755167"/>
            <a:ext cx="89615" cy="2931619"/>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127321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A71C1917-4E26-5349-B9A6-AE449E5B00BA}"/>
              </a:ext>
            </a:extLst>
          </p:cNvPr>
          <p:cNvSpPr>
            <a:spLocks noGrp="1"/>
          </p:cNvSpPr>
          <p:nvPr>
            <p:ph type="title"/>
          </p:nvPr>
        </p:nvSpPr>
        <p:spPr/>
        <p:txBody>
          <a:bodyPr/>
          <a:lstStyle/>
          <a:p>
            <a:r>
              <a:rPr lang="en-US" dirty="0">
                <a:solidFill>
                  <a:srgbClr val="1D624D"/>
                </a:solidFill>
              </a:rPr>
              <a:t>COVID-19 vaccination will help protect </a:t>
            </a:r>
            <a:br>
              <a:rPr lang="en-US" dirty="0">
                <a:solidFill>
                  <a:srgbClr val="1D624D"/>
                </a:solidFill>
              </a:rPr>
            </a:br>
            <a:r>
              <a:rPr lang="en-US" dirty="0">
                <a:solidFill>
                  <a:srgbClr val="1D624D"/>
                </a:solidFill>
              </a:rPr>
              <a:t>you from COVID-19</a:t>
            </a:r>
          </a:p>
        </p:txBody>
      </p:sp>
      <p:sp>
        <p:nvSpPr>
          <p:cNvPr id="6" name="Subtitle">
            <a:extLst>
              <a:ext uri="{FF2B5EF4-FFF2-40B4-BE49-F238E27FC236}">
                <a16:creationId xmlns:a16="http://schemas.microsoft.com/office/drawing/2014/main" id="{3E54D59F-5CAF-CF49-9ECE-C23763CEAECF}"/>
              </a:ext>
            </a:extLst>
          </p:cNvPr>
          <p:cNvSpPr>
            <a:spLocks noGrp="1"/>
          </p:cNvSpPr>
          <p:nvPr>
            <p:ph type="subTitle" idx="1"/>
          </p:nvPr>
        </p:nvSpPr>
        <p:spPr/>
        <p:txBody>
          <a:bodyPr/>
          <a:lstStyle/>
          <a:p>
            <a:r>
              <a:rPr lang="en-US" dirty="0"/>
              <a:t>COVID-19 and Vaccine Basics</a:t>
            </a:r>
          </a:p>
        </p:txBody>
      </p:sp>
      <p:sp>
        <p:nvSpPr>
          <p:cNvPr id="8" name="TextBox">
            <a:extLst>
              <a:ext uri="{FF2B5EF4-FFF2-40B4-BE49-F238E27FC236}">
                <a16:creationId xmlns:a16="http://schemas.microsoft.com/office/drawing/2014/main" id="{07FD7443-FCEB-0B4A-A71D-A7538FD5ACCC}"/>
              </a:ext>
            </a:extLst>
          </p:cNvPr>
          <p:cNvSpPr txBox="1"/>
          <p:nvPr/>
        </p:nvSpPr>
        <p:spPr>
          <a:xfrm>
            <a:off x="469214" y="1426316"/>
            <a:ext cx="3770584" cy="400110"/>
          </a:xfrm>
          <a:prstGeom prst="rect">
            <a:avLst/>
          </a:prstGeom>
          <a:noFill/>
        </p:spPr>
        <p:txBody>
          <a:bodyPr wrap="none" rtlCol="0">
            <a:spAutoFit/>
          </a:bodyPr>
          <a:lstStyle/>
          <a:p>
            <a:r>
              <a:rPr lang="en-US" sz="2000" b="1" dirty="0">
                <a:solidFill>
                  <a:srgbClr val="3A7AB6"/>
                </a:solidFill>
                <a:latin typeface="Arial" panose="020B0604020202020204" pitchFamily="34" charset="0"/>
                <a:cs typeface="Arial" panose="020B0604020202020204" pitchFamily="34" charset="0"/>
              </a:rPr>
              <a:t>Getting a COVID-19 vaccine...</a:t>
            </a:r>
          </a:p>
        </p:txBody>
      </p:sp>
      <p:pic>
        <p:nvPicPr>
          <p:cNvPr id="26" name="Picture" descr="Illustration of a molecular structure that appears next to a vaccine vial.">
            <a:extLst>
              <a:ext uri="{FF2B5EF4-FFF2-40B4-BE49-F238E27FC236}">
                <a16:creationId xmlns:a16="http://schemas.microsoft.com/office/drawing/2014/main" id="{689CACB7-7686-4217-A5FE-40B157515FD5}"/>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90826" y="2069762"/>
            <a:ext cx="1125969" cy="1372004"/>
          </a:xfrm>
          <a:prstGeom prst="rect">
            <a:avLst/>
          </a:prstGeom>
        </p:spPr>
      </p:pic>
      <p:sp>
        <p:nvSpPr>
          <p:cNvPr id="23" name="Rectangle">
            <a:extLst>
              <a:ext uri="{FF2B5EF4-FFF2-40B4-BE49-F238E27FC236}">
                <a16:creationId xmlns:a16="http://schemas.microsoft.com/office/drawing/2014/main" id="{2C87396F-33C1-425D-B878-5614F9AA9A78}"/>
              </a:ext>
            </a:extLst>
          </p:cNvPr>
          <p:cNvSpPr/>
          <p:nvPr/>
        </p:nvSpPr>
        <p:spPr>
          <a:xfrm>
            <a:off x="2015436" y="3691940"/>
            <a:ext cx="2057400" cy="954107"/>
          </a:xfrm>
          <a:prstGeom prst="rect">
            <a:avLst/>
          </a:prstGeom>
        </p:spPr>
        <p:txBody>
          <a:bodyPr wrap="square" lIns="91440" tIns="45720" rIns="91440" bIns="45720" anchor="t">
            <a:spAutoFit/>
          </a:bodyPr>
          <a:lstStyle/>
          <a:p>
            <a:pPr marL="228600" lvl="1" indent="-228600">
              <a:spcBef>
                <a:spcPts val="1000"/>
              </a:spcBef>
              <a:buClr>
                <a:srgbClr val="F7931F"/>
              </a:buClr>
              <a:buFont typeface="Wingdings" pitchFamily="2" charset="2"/>
              <a:buChar char="§"/>
            </a:pPr>
            <a:r>
              <a:rPr lang="en-US" sz="1400" dirty="0">
                <a:solidFill>
                  <a:srgbClr val="000000"/>
                </a:solidFill>
                <a:latin typeface="Arial" panose="020B0604020202020204" pitchFamily="34" charset="0"/>
                <a:cs typeface="Arial" panose="020B0604020202020204" pitchFamily="34" charset="0"/>
              </a:rPr>
              <a:t>Will help create an immune response in your body against the virus</a:t>
            </a:r>
          </a:p>
        </p:txBody>
      </p:sp>
      <p:pic>
        <p:nvPicPr>
          <p:cNvPr id="27" name="Picture" descr="Illustration of a person coughing, creating airborne droplets.">
            <a:extLst>
              <a:ext uri="{FF2B5EF4-FFF2-40B4-BE49-F238E27FC236}">
                <a16:creationId xmlns:a16="http://schemas.microsoft.com/office/drawing/2014/main" id="{40A36B83-48DA-47EB-B0A8-39F60065F4AC}"/>
              </a:ext>
              <a:ext uri="{C183D7F6-B498-43B3-948B-1728B52AA6E4}">
                <adec:decorative xmlns:adec="http://schemas.microsoft.com/office/drawing/2017/decorative" val="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63747" y="2052459"/>
            <a:ext cx="1435856" cy="1389307"/>
          </a:xfrm>
          <a:prstGeom prst="rect">
            <a:avLst/>
          </a:prstGeom>
        </p:spPr>
      </p:pic>
      <p:sp>
        <p:nvSpPr>
          <p:cNvPr id="25" name="Rectangle">
            <a:extLst>
              <a:ext uri="{FF2B5EF4-FFF2-40B4-BE49-F238E27FC236}">
                <a16:creationId xmlns:a16="http://schemas.microsoft.com/office/drawing/2014/main" id="{5CEA61D6-C78D-4C75-A544-6D072A55BF01}"/>
              </a:ext>
            </a:extLst>
          </p:cNvPr>
          <p:cNvSpPr/>
          <p:nvPr/>
        </p:nvSpPr>
        <p:spPr>
          <a:xfrm>
            <a:off x="4743371" y="3691940"/>
            <a:ext cx="2057400" cy="954107"/>
          </a:xfrm>
          <a:prstGeom prst="rect">
            <a:avLst/>
          </a:prstGeom>
        </p:spPr>
        <p:txBody>
          <a:bodyPr wrap="square" lIns="91440" tIns="45720" rIns="91440" bIns="45720" anchor="t">
            <a:spAutoFit/>
          </a:bodyPr>
          <a:lstStyle/>
          <a:p>
            <a:pPr marL="228600" lvl="1" indent="-228600">
              <a:spcBef>
                <a:spcPts val="1000"/>
              </a:spcBef>
              <a:buClr>
                <a:srgbClr val="F7931F"/>
              </a:buClr>
              <a:buFont typeface="Wingdings" pitchFamily="2" charset="2"/>
              <a:buChar char="§"/>
            </a:pPr>
            <a:r>
              <a:rPr lang="en-US" sz="1400" dirty="0">
                <a:solidFill>
                  <a:srgbClr val="000000"/>
                </a:solidFill>
                <a:latin typeface="Arial" panose="020B0604020202020204" pitchFamily="34" charset="0"/>
                <a:cs typeface="Arial" panose="020B0604020202020204" pitchFamily="34" charset="0"/>
              </a:rPr>
              <a:t>May help keep you from getting severely ill, even if you do get COVID-19</a:t>
            </a:r>
          </a:p>
        </p:txBody>
      </p:sp>
      <p:sp>
        <p:nvSpPr>
          <p:cNvPr id="28" name="Divider">
            <a:extLst>
              <a:ext uri="{FF2B5EF4-FFF2-40B4-BE49-F238E27FC236}">
                <a16:creationId xmlns:a16="http://schemas.microsoft.com/office/drawing/2014/main" id="{A5CD13D4-AB47-4431-A8C5-77B3686F574F}"/>
              </a:ext>
              <a:ext uri="{C183D7F6-B498-43B3-948B-1728B52AA6E4}">
                <adec:decorative xmlns:adec="http://schemas.microsoft.com/office/drawing/2017/decorative" val="1"/>
              </a:ext>
            </a:extLst>
          </p:cNvPr>
          <p:cNvSpPr/>
          <p:nvPr/>
        </p:nvSpPr>
        <p:spPr>
          <a:xfrm>
            <a:off x="4400630" y="2018574"/>
            <a:ext cx="99665" cy="2576286"/>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269843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E54D6348-505A-C94C-AAB5-A6891991D25D}"/>
              </a:ext>
            </a:extLst>
          </p:cNvPr>
          <p:cNvSpPr>
            <a:spLocks noGrp="1"/>
          </p:cNvSpPr>
          <p:nvPr>
            <p:ph type="title"/>
          </p:nvPr>
        </p:nvSpPr>
        <p:spPr/>
        <p:txBody>
          <a:bodyPr/>
          <a:lstStyle/>
          <a:p>
            <a:r>
              <a:rPr lang="en-US" dirty="0">
                <a:solidFill>
                  <a:srgbClr val="1D624D"/>
                </a:solidFill>
              </a:rPr>
              <a:t>What to expect before, during, and after COVID-19 vaccination </a:t>
            </a:r>
          </a:p>
        </p:txBody>
      </p:sp>
      <p:sp>
        <p:nvSpPr>
          <p:cNvPr id="16" name="Subtitle">
            <a:extLst>
              <a:ext uri="{FF2B5EF4-FFF2-40B4-BE49-F238E27FC236}">
                <a16:creationId xmlns:a16="http://schemas.microsoft.com/office/drawing/2014/main" id="{0E828EB1-EBF2-E347-A9F8-68AB41D0629F}"/>
              </a:ext>
            </a:extLst>
          </p:cNvPr>
          <p:cNvSpPr>
            <a:spLocks noGrp="1"/>
          </p:cNvSpPr>
          <p:nvPr>
            <p:ph type="subTitle" idx="1"/>
          </p:nvPr>
        </p:nvSpPr>
        <p:spPr/>
        <p:txBody>
          <a:bodyPr/>
          <a:lstStyle/>
          <a:p>
            <a:r>
              <a:rPr lang="en-US" dirty="0"/>
              <a:t>COVID-19 and Vaccine Basics</a:t>
            </a:r>
          </a:p>
        </p:txBody>
      </p:sp>
      <p:sp>
        <p:nvSpPr>
          <p:cNvPr id="3" name="TextBox">
            <a:extLst>
              <a:ext uri="{FF2B5EF4-FFF2-40B4-BE49-F238E27FC236}">
                <a16:creationId xmlns:a16="http://schemas.microsoft.com/office/drawing/2014/main" id="{89FCADEC-6DC4-B642-93ED-E81EE32E4184}"/>
              </a:ext>
            </a:extLst>
          </p:cNvPr>
          <p:cNvSpPr txBox="1"/>
          <p:nvPr/>
        </p:nvSpPr>
        <p:spPr>
          <a:xfrm>
            <a:off x="555171" y="1557501"/>
            <a:ext cx="2478315" cy="369332"/>
          </a:xfrm>
          <a:prstGeom prst="rect">
            <a:avLst/>
          </a:prstGeom>
          <a:solidFill>
            <a:srgbClr val="3F8539"/>
          </a:solidFill>
        </p:spPr>
        <p:txBody>
          <a:bodyPr wrap="square" rtlCol="0">
            <a:spAutoFit/>
          </a:bodyPr>
          <a:lstStyle/>
          <a:p>
            <a:r>
              <a:rPr lang="en-US" b="1" dirty="0">
                <a:solidFill>
                  <a:srgbClr val="FFFFFF"/>
                </a:solidFill>
                <a:latin typeface="Arial Black" panose="020B0604020202020204" pitchFamily="34" charset="0"/>
                <a:cs typeface="Arial Black" panose="020B0604020202020204" pitchFamily="34" charset="0"/>
              </a:rPr>
              <a:t>Before</a:t>
            </a:r>
            <a:endParaRPr lang="en-US" dirty="0">
              <a:solidFill>
                <a:srgbClr val="000000"/>
              </a:solidFill>
              <a:latin typeface="Calibri" panose="020F0502020204030204" pitchFamily="34" charset="0"/>
            </a:endParaRPr>
          </a:p>
        </p:txBody>
      </p:sp>
      <p:pic>
        <p:nvPicPr>
          <p:cNvPr id="41" name="left arrow">
            <a:extLst>
              <a:ext uri="{FF2B5EF4-FFF2-40B4-BE49-F238E27FC236}">
                <a16:creationId xmlns:a16="http://schemas.microsoft.com/office/drawing/2014/main" id="{2C00AA83-72E8-874D-8A4B-06C6C58D1AF0}"/>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4339" y="1606751"/>
            <a:ext cx="270329" cy="270329"/>
          </a:xfrm>
          <a:prstGeom prst="rect">
            <a:avLst/>
          </a:prstGeom>
        </p:spPr>
      </p:pic>
      <p:sp>
        <p:nvSpPr>
          <p:cNvPr id="11" name="TextBox">
            <a:extLst>
              <a:ext uri="{FF2B5EF4-FFF2-40B4-BE49-F238E27FC236}">
                <a16:creationId xmlns:a16="http://schemas.microsoft.com/office/drawing/2014/main" id="{0C0F151E-19DF-2541-A254-B8D76F0A6AD6}"/>
              </a:ext>
            </a:extLst>
          </p:cNvPr>
          <p:cNvSpPr txBox="1"/>
          <p:nvPr/>
        </p:nvSpPr>
        <p:spPr>
          <a:xfrm>
            <a:off x="738701" y="2056072"/>
            <a:ext cx="2122713" cy="1143903"/>
          </a:xfrm>
          <a:prstGeom prst="rect">
            <a:avLst/>
          </a:prstGeom>
          <a:noFill/>
        </p:spPr>
        <p:txBody>
          <a:bodyPr wrap="square" lIns="0" rtlCol="0">
            <a:spAutoFit/>
          </a:bodyPr>
          <a:lstStyle/>
          <a:p>
            <a:pPr marL="171450" lvl="1" indent="-171450">
              <a:spcBef>
                <a:spcPts val="400"/>
              </a:spcBef>
              <a:buFont typeface="Wingdings" pitchFamily="2" charset="2"/>
              <a:buChar char="§"/>
            </a:pPr>
            <a:r>
              <a:rPr lang="en-US" sz="1300" dirty="0">
                <a:solidFill>
                  <a:srgbClr val="2D2C2C"/>
                </a:solidFill>
                <a:latin typeface="Arial" panose="020B0604020202020204" pitchFamily="34" charset="0"/>
                <a:cs typeface="Arial" panose="020B0604020202020204" pitchFamily="34" charset="0"/>
              </a:rPr>
              <a:t>Learn about COVID-19 vaccines.</a:t>
            </a:r>
          </a:p>
          <a:p>
            <a:pPr marL="171450" lvl="1" indent="-171450">
              <a:spcBef>
                <a:spcPts val="400"/>
              </a:spcBef>
              <a:buFont typeface="Wingdings" pitchFamily="2" charset="2"/>
              <a:buChar char="§"/>
            </a:pPr>
            <a:r>
              <a:rPr lang="en-US" sz="1300" dirty="0">
                <a:solidFill>
                  <a:srgbClr val="2D2C2C"/>
                </a:solidFill>
                <a:latin typeface="Arial" panose="020B0604020202020204" pitchFamily="34" charset="0"/>
                <a:cs typeface="Arial" panose="020B0604020202020204" pitchFamily="34" charset="0"/>
              </a:rPr>
              <a:t>See if COVID-19 vaccination is recommended for you.</a:t>
            </a:r>
          </a:p>
        </p:txBody>
      </p:sp>
      <p:sp>
        <p:nvSpPr>
          <p:cNvPr id="25" name="TextBox">
            <a:extLst>
              <a:ext uri="{FF2B5EF4-FFF2-40B4-BE49-F238E27FC236}">
                <a16:creationId xmlns:a16="http://schemas.microsoft.com/office/drawing/2014/main" id="{A0F812B6-C94A-724F-A931-3B02102374FD}"/>
              </a:ext>
            </a:extLst>
          </p:cNvPr>
          <p:cNvSpPr txBox="1"/>
          <p:nvPr/>
        </p:nvSpPr>
        <p:spPr>
          <a:xfrm>
            <a:off x="3334657" y="1558631"/>
            <a:ext cx="2478315" cy="369332"/>
          </a:xfrm>
          <a:prstGeom prst="rect">
            <a:avLst/>
          </a:prstGeom>
          <a:solidFill>
            <a:srgbClr val="3A7AB6"/>
          </a:solidFill>
        </p:spPr>
        <p:txBody>
          <a:bodyPr wrap="square" rtlCol="0">
            <a:spAutoFit/>
          </a:bodyPr>
          <a:lstStyle/>
          <a:p>
            <a:r>
              <a:rPr lang="en-US" b="1" dirty="0">
                <a:solidFill>
                  <a:srgbClr val="FFFFFF"/>
                </a:solidFill>
                <a:latin typeface="Arial Black" panose="020B0604020202020204" pitchFamily="34" charset="0"/>
                <a:cs typeface="Arial Black" panose="020B0604020202020204" pitchFamily="34" charset="0"/>
              </a:rPr>
              <a:t>During</a:t>
            </a:r>
            <a:endParaRPr lang="en-US" dirty="0">
              <a:solidFill>
                <a:srgbClr val="000000"/>
              </a:solidFill>
              <a:latin typeface="Calibri" panose="020F0502020204030204" pitchFamily="34" charset="0"/>
            </a:endParaRPr>
          </a:p>
        </p:txBody>
      </p:sp>
      <p:pic>
        <p:nvPicPr>
          <p:cNvPr id="42" name="cycle arrows">
            <a:extLst>
              <a:ext uri="{FF2B5EF4-FFF2-40B4-BE49-F238E27FC236}">
                <a16:creationId xmlns:a16="http://schemas.microsoft.com/office/drawing/2014/main" id="{7759C9E3-D8C6-2D49-B864-EBB72C134D97}"/>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28339" y="1606751"/>
            <a:ext cx="270329" cy="270329"/>
          </a:xfrm>
          <a:prstGeom prst="rect">
            <a:avLst/>
          </a:prstGeom>
        </p:spPr>
      </p:pic>
      <p:sp>
        <p:nvSpPr>
          <p:cNvPr id="12" name="TextBox">
            <a:extLst>
              <a:ext uri="{FF2B5EF4-FFF2-40B4-BE49-F238E27FC236}">
                <a16:creationId xmlns:a16="http://schemas.microsoft.com/office/drawing/2014/main" id="{F7997CA2-72AE-BB48-8BE3-D8B72E47A038}"/>
              </a:ext>
            </a:extLst>
          </p:cNvPr>
          <p:cNvSpPr txBox="1"/>
          <p:nvPr/>
        </p:nvSpPr>
        <p:spPr>
          <a:xfrm>
            <a:off x="3454942" y="2055525"/>
            <a:ext cx="2121408" cy="1343958"/>
          </a:xfrm>
          <a:prstGeom prst="rect">
            <a:avLst/>
          </a:prstGeom>
          <a:noFill/>
        </p:spPr>
        <p:txBody>
          <a:bodyPr wrap="square" rtlCol="0">
            <a:spAutoFit/>
          </a:bodyPr>
          <a:lstStyle/>
          <a:p>
            <a:pPr marL="173736" lvl="1" indent="-173736">
              <a:spcBef>
                <a:spcPts val="400"/>
              </a:spcBef>
              <a:buClr>
                <a:srgbClr val="3A7AB6"/>
              </a:buClr>
              <a:buFont typeface="Wingdings" pitchFamily="2" charset="2"/>
              <a:buChar char="§"/>
            </a:pPr>
            <a:r>
              <a:rPr lang="en-US" sz="1300" dirty="0">
                <a:solidFill>
                  <a:srgbClr val="2D2C2C"/>
                </a:solidFill>
                <a:latin typeface="Arial" panose="020B0604020202020204" pitchFamily="34" charset="0"/>
                <a:cs typeface="Arial" panose="020B0604020202020204" pitchFamily="34" charset="0"/>
              </a:rPr>
              <a:t>Read the fact sheet that tells you about the specific COVID-19 vaccine you receive.</a:t>
            </a:r>
          </a:p>
          <a:p>
            <a:pPr marL="173736" lvl="1" indent="-173736">
              <a:spcBef>
                <a:spcPts val="400"/>
              </a:spcBef>
              <a:buClr>
                <a:srgbClr val="3A7AB6"/>
              </a:buClr>
              <a:buFont typeface="Wingdings" pitchFamily="2" charset="2"/>
              <a:buChar char="§"/>
            </a:pPr>
            <a:r>
              <a:rPr lang="en-US" sz="1300" dirty="0">
                <a:solidFill>
                  <a:srgbClr val="2D2C2C"/>
                </a:solidFill>
                <a:latin typeface="Arial" panose="020B0604020202020204" pitchFamily="34" charset="0"/>
                <a:cs typeface="Arial" panose="020B0604020202020204" pitchFamily="34" charset="0"/>
              </a:rPr>
              <a:t>Receive a vaccination record card. </a:t>
            </a:r>
          </a:p>
        </p:txBody>
      </p:sp>
      <p:sp>
        <p:nvSpPr>
          <p:cNvPr id="26" name="TextBox">
            <a:extLst>
              <a:ext uri="{FF2B5EF4-FFF2-40B4-BE49-F238E27FC236}">
                <a16:creationId xmlns:a16="http://schemas.microsoft.com/office/drawing/2014/main" id="{A8140126-9590-AE4C-B30D-4D55228ACB0B}"/>
              </a:ext>
            </a:extLst>
          </p:cNvPr>
          <p:cNvSpPr txBox="1"/>
          <p:nvPr/>
        </p:nvSpPr>
        <p:spPr>
          <a:xfrm>
            <a:off x="6099629" y="1557501"/>
            <a:ext cx="2478315" cy="369332"/>
          </a:xfrm>
          <a:prstGeom prst="rect">
            <a:avLst/>
          </a:prstGeom>
          <a:solidFill>
            <a:srgbClr val="1D624D"/>
          </a:solidFill>
        </p:spPr>
        <p:txBody>
          <a:bodyPr wrap="square" rtlCol="0">
            <a:spAutoFit/>
          </a:bodyPr>
          <a:lstStyle/>
          <a:p>
            <a:r>
              <a:rPr lang="en-US" b="1" dirty="0">
                <a:solidFill>
                  <a:srgbClr val="FFFFFF"/>
                </a:solidFill>
                <a:latin typeface="Arial Black" panose="020B0604020202020204" pitchFamily="34" charset="0"/>
                <a:cs typeface="Arial Black" panose="020B0604020202020204" pitchFamily="34" charset="0"/>
              </a:rPr>
              <a:t>After</a:t>
            </a:r>
            <a:endParaRPr lang="en-US" dirty="0">
              <a:solidFill>
                <a:srgbClr val="000000"/>
              </a:solidFill>
              <a:latin typeface="Calibri" panose="020F0502020204030204" pitchFamily="34" charset="0"/>
            </a:endParaRPr>
          </a:p>
        </p:txBody>
      </p:sp>
      <p:pic>
        <p:nvPicPr>
          <p:cNvPr id="43" name="right arrow">
            <a:extLst>
              <a:ext uri="{FF2B5EF4-FFF2-40B4-BE49-F238E27FC236}">
                <a16:creationId xmlns:a16="http://schemas.microsoft.com/office/drawing/2014/main" id="{0FB2C5FE-18C3-3245-B120-10A63667FCA4}"/>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79825" y="1606751"/>
            <a:ext cx="270329" cy="270329"/>
          </a:xfrm>
          <a:prstGeom prst="rect">
            <a:avLst/>
          </a:prstGeom>
        </p:spPr>
      </p:pic>
      <p:sp>
        <p:nvSpPr>
          <p:cNvPr id="13" name="TextBox">
            <a:extLst>
              <a:ext uri="{FF2B5EF4-FFF2-40B4-BE49-F238E27FC236}">
                <a16:creationId xmlns:a16="http://schemas.microsoft.com/office/drawing/2014/main" id="{1EA71E13-DD6C-7947-B0DF-AE49A0C7C79D}"/>
              </a:ext>
            </a:extLst>
          </p:cNvPr>
          <p:cNvSpPr txBox="1"/>
          <p:nvPr/>
        </p:nvSpPr>
        <p:spPr>
          <a:xfrm>
            <a:off x="6271476" y="2055525"/>
            <a:ext cx="2178677" cy="1795363"/>
          </a:xfrm>
          <a:prstGeom prst="rect">
            <a:avLst/>
          </a:prstGeom>
          <a:noFill/>
        </p:spPr>
        <p:txBody>
          <a:bodyPr wrap="square" rtlCol="0">
            <a:spAutoFit/>
          </a:bodyPr>
          <a:lstStyle/>
          <a:p>
            <a:pPr marL="173736" lvl="1" indent="-173736">
              <a:spcBef>
                <a:spcPts val="400"/>
              </a:spcBef>
              <a:buFont typeface="Wingdings" pitchFamily="2" charset="2"/>
              <a:buChar char="§"/>
            </a:pPr>
            <a:r>
              <a:rPr lang="en-US" sz="1300" dirty="0">
                <a:solidFill>
                  <a:srgbClr val="2D2C2C"/>
                </a:solidFill>
                <a:latin typeface="Arial" panose="020B0604020202020204" pitchFamily="34" charset="0"/>
                <a:cs typeface="Arial" panose="020B0604020202020204" pitchFamily="34" charset="0"/>
              </a:rPr>
              <a:t>Expect some side effects.</a:t>
            </a:r>
          </a:p>
          <a:p>
            <a:pPr marL="173736" lvl="1" indent="-173736">
              <a:spcBef>
                <a:spcPts val="400"/>
              </a:spcBef>
              <a:buFont typeface="Wingdings" pitchFamily="2" charset="2"/>
              <a:buChar char="§"/>
            </a:pPr>
            <a:r>
              <a:rPr lang="en-US" sz="1300" dirty="0">
                <a:solidFill>
                  <a:srgbClr val="2D2C2C"/>
                </a:solidFill>
                <a:latin typeface="Arial" panose="020B0604020202020204" pitchFamily="34" charset="0"/>
                <a:cs typeface="Arial" panose="020B0604020202020204" pitchFamily="34" charset="0"/>
              </a:rPr>
              <a:t>Enroll in v-safe. V-safe will remind you if you need a second shot.</a:t>
            </a:r>
          </a:p>
          <a:p>
            <a:pPr marL="173736" lvl="1" indent="-173736">
              <a:spcBef>
                <a:spcPts val="400"/>
              </a:spcBef>
              <a:buFont typeface="Wingdings" pitchFamily="2" charset="2"/>
              <a:buChar char="§"/>
            </a:pPr>
            <a:r>
              <a:rPr lang="en-US" sz="1300" dirty="0">
                <a:solidFill>
                  <a:srgbClr val="2D2C2C"/>
                </a:solidFill>
                <a:latin typeface="Arial" panose="020B0604020202020204" pitchFamily="34" charset="0"/>
                <a:cs typeface="Arial" panose="020B0604020202020204" pitchFamily="34" charset="0"/>
              </a:rPr>
              <a:t>Continue using all </a:t>
            </a:r>
            <a:br>
              <a:rPr lang="en-US" sz="1300" dirty="0">
                <a:solidFill>
                  <a:srgbClr val="2D2C2C"/>
                </a:solidFill>
                <a:latin typeface="Arial" panose="020B0604020202020204" pitchFamily="34" charset="0"/>
                <a:cs typeface="Arial" panose="020B0604020202020204" pitchFamily="34" charset="0"/>
              </a:rPr>
            </a:br>
            <a:r>
              <a:rPr lang="en-US" sz="1300" dirty="0">
                <a:solidFill>
                  <a:srgbClr val="2D2C2C"/>
                </a:solidFill>
                <a:latin typeface="Arial" panose="020B0604020202020204" pitchFamily="34" charset="0"/>
                <a:cs typeface="Arial" panose="020B0604020202020204" pitchFamily="34" charset="0"/>
              </a:rPr>
              <a:t>the measures to protect yourself and others.</a:t>
            </a:r>
          </a:p>
        </p:txBody>
      </p:sp>
      <p:sp>
        <p:nvSpPr>
          <p:cNvPr id="23" name="TextBox Link">
            <a:extLst>
              <a:ext uri="{FF2B5EF4-FFF2-40B4-BE49-F238E27FC236}">
                <a16:creationId xmlns:a16="http://schemas.microsoft.com/office/drawing/2014/main" id="{F3180584-9DF3-7042-9F23-5F9E60EB239B}"/>
              </a:ext>
            </a:extLst>
          </p:cNvPr>
          <p:cNvSpPr txBox="1"/>
          <p:nvPr/>
        </p:nvSpPr>
        <p:spPr>
          <a:xfrm>
            <a:off x="555171" y="4548252"/>
            <a:ext cx="8033657" cy="307777"/>
          </a:xfrm>
          <a:prstGeom prst="rect">
            <a:avLst/>
          </a:prstGeom>
          <a:noFill/>
        </p:spPr>
        <p:txBody>
          <a:bodyPr wrap="square" rtlCol="0">
            <a:spAutoFit/>
          </a:bodyPr>
          <a:lstStyle/>
          <a:p>
            <a:pPr algn="ctr"/>
            <a:r>
              <a:rPr lang="en-US" sz="1400" b="1" dirty="0">
                <a:solidFill>
                  <a:srgbClr val="3A7AB6"/>
                </a:solidFill>
                <a:latin typeface="Arial" panose="020B0604020202020204" pitchFamily="34" charset="0"/>
                <a:cs typeface="Arial" panose="020B0604020202020204" pitchFamily="34" charset="0"/>
              </a:rPr>
              <a:t>V-safe: </a:t>
            </a:r>
            <a:r>
              <a:rPr lang="en-US" sz="1400" b="1" dirty="0">
                <a:solidFill>
                  <a:srgbClr val="3A7AB6"/>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https://www.cdc.gov/coronavirus/2019-ncov/vaccines/safety/vsafe.html</a:t>
            </a:r>
            <a:r>
              <a:rPr lang="en-US" sz="1400" b="1" dirty="0">
                <a:solidFill>
                  <a:srgbClr val="3A7AB6"/>
                </a:solidFill>
                <a:latin typeface="Arial" panose="020B0604020202020204" pitchFamily="34" charset="0"/>
                <a:cs typeface="Arial" panose="020B0604020202020204" pitchFamily="34" charset="0"/>
              </a:rPr>
              <a:t> </a:t>
            </a:r>
          </a:p>
        </p:txBody>
      </p:sp>
      <p:sp>
        <p:nvSpPr>
          <p:cNvPr id="24" name="Rectangle">
            <a:extLst>
              <a:ext uri="{FF2B5EF4-FFF2-40B4-BE49-F238E27FC236}">
                <a16:creationId xmlns:a16="http://schemas.microsoft.com/office/drawing/2014/main" id="{1EB19A26-D5EA-AC45-B3D6-37762826A00A}"/>
              </a:ext>
              <a:ext uri="{C183D7F6-B498-43B3-948B-1728B52AA6E4}">
                <adec:decorative xmlns:adec="http://schemas.microsoft.com/office/drawing/2017/decorative" val="1"/>
              </a:ext>
            </a:extLst>
          </p:cNvPr>
          <p:cNvSpPr/>
          <p:nvPr/>
        </p:nvSpPr>
        <p:spPr>
          <a:xfrm>
            <a:off x="555171" y="4404008"/>
            <a:ext cx="8033657" cy="100584"/>
          </a:xfrm>
          <a:prstGeom prst="rect">
            <a:avLst/>
          </a:prstGeom>
          <a:solidFill>
            <a:srgbClr val="F793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7931F"/>
              </a:solidFill>
            </a:endParaRPr>
          </a:p>
        </p:txBody>
      </p:sp>
      <p:grpSp>
        <p:nvGrpSpPr>
          <p:cNvPr id="33" name="Dividers">
            <a:extLst>
              <a:ext uri="{FF2B5EF4-FFF2-40B4-BE49-F238E27FC236}">
                <a16:creationId xmlns:a16="http://schemas.microsoft.com/office/drawing/2014/main" id="{A87069C8-964F-A049-A689-FC0AC2DD69AE}"/>
              </a:ext>
              <a:ext uri="{C183D7F6-B498-43B3-948B-1728B52AA6E4}">
                <adec:decorative xmlns:adec="http://schemas.microsoft.com/office/drawing/2017/decorative" val="1"/>
              </a:ext>
            </a:extLst>
          </p:cNvPr>
          <p:cNvGrpSpPr/>
          <p:nvPr/>
        </p:nvGrpSpPr>
        <p:grpSpPr>
          <a:xfrm>
            <a:off x="3133745" y="1557501"/>
            <a:ext cx="2865400" cy="2576286"/>
            <a:chOff x="3133745" y="1557501"/>
            <a:chExt cx="2865400" cy="2576286"/>
          </a:xfrm>
        </p:grpSpPr>
        <p:sp>
          <p:nvSpPr>
            <p:cNvPr id="20" name="Divider">
              <a:extLst>
                <a:ext uri="{FF2B5EF4-FFF2-40B4-BE49-F238E27FC236}">
                  <a16:creationId xmlns:a16="http://schemas.microsoft.com/office/drawing/2014/main" id="{C7984787-8815-AF4C-8E0D-9DAB10F340CB}"/>
                </a:ext>
                <a:ext uri="{C183D7F6-B498-43B3-948B-1728B52AA6E4}">
                  <adec:decorative xmlns:adec="http://schemas.microsoft.com/office/drawing/2017/decorative" val="1"/>
                </a:ext>
              </a:extLst>
            </p:cNvPr>
            <p:cNvSpPr/>
            <p:nvPr/>
          </p:nvSpPr>
          <p:spPr>
            <a:xfrm>
              <a:off x="3133745" y="1557501"/>
              <a:ext cx="99665" cy="2576286"/>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ivider">
              <a:extLst>
                <a:ext uri="{FF2B5EF4-FFF2-40B4-BE49-F238E27FC236}">
                  <a16:creationId xmlns:a16="http://schemas.microsoft.com/office/drawing/2014/main" id="{2D3231CF-2F2D-F449-B8C2-1A4F04A7CB20}"/>
                </a:ext>
                <a:ext uri="{C183D7F6-B498-43B3-948B-1728B52AA6E4}">
                  <adec:decorative xmlns:adec="http://schemas.microsoft.com/office/drawing/2017/decorative" val="1"/>
                </a:ext>
              </a:extLst>
            </p:cNvPr>
            <p:cNvSpPr/>
            <p:nvPr/>
          </p:nvSpPr>
          <p:spPr>
            <a:xfrm>
              <a:off x="5899480" y="1557501"/>
              <a:ext cx="99665" cy="2576286"/>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4296369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0DFCB57-2843-3B4A-A14B-7DE0238B7EB3}"/>
              </a:ext>
            </a:extLst>
          </p:cNvPr>
          <p:cNvSpPr>
            <a:spLocks noGrp="1"/>
          </p:cNvSpPr>
          <p:nvPr>
            <p:ph type="title"/>
          </p:nvPr>
        </p:nvSpPr>
        <p:spPr>
          <a:xfrm>
            <a:off x="457200" y="548640"/>
            <a:ext cx="5259545" cy="857250"/>
          </a:xfrm>
        </p:spPr>
        <p:txBody>
          <a:bodyPr/>
          <a:lstStyle/>
          <a:p>
            <a:r>
              <a:rPr lang="en-US" dirty="0">
                <a:solidFill>
                  <a:srgbClr val="1D624D"/>
                </a:solidFill>
              </a:rPr>
              <a:t>Vaccination is one measure to help stop the pandemic</a:t>
            </a:r>
            <a:br>
              <a:rPr lang="en-US" dirty="0">
                <a:solidFill>
                  <a:srgbClr val="1D624D"/>
                </a:solidFill>
              </a:rPr>
            </a:br>
            <a:endParaRPr lang="en-US" dirty="0">
              <a:solidFill>
                <a:srgbClr val="1D624D"/>
              </a:solidFill>
            </a:endParaRPr>
          </a:p>
        </p:txBody>
      </p:sp>
      <p:sp>
        <p:nvSpPr>
          <p:cNvPr id="6" name="Subtitle">
            <a:extLst>
              <a:ext uri="{FF2B5EF4-FFF2-40B4-BE49-F238E27FC236}">
                <a16:creationId xmlns:a16="http://schemas.microsoft.com/office/drawing/2014/main" id="{3FB7080A-3492-2240-9260-6579D09672A5}"/>
              </a:ext>
            </a:extLst>
          </p:cNvPr>
          <p:cNvSpPr>
            <a:spLocks noGrp="1"/>
          </p:cNvSpPr>
          <p:nvPr>
            <p:ph type="subTitle" idx="1"/>
          </p:nvPr>
        </p:nvSpPr>
        <p:spPr/>
        <p:txBody>
          <a:bodyPr/>
          <a:lstStyle/>
          <a:p>
            <a:r>
              <a:rPr lang="en-US" dirty="0"/>
              <a:t>COVID-19 and Vaccine Basics</a:t>
            </a:r>
          </a:p>
        </p:txBody>
      </p:sp>
      <p:sp>
        <p:nvSpPr>
          <p:cNvPr id="3" name="Text Placeholder">
            <a:extLst>
              <a:ext uri="{FF2B5EF4-FFF2-40B4-BE49-F238E27FC236}">
                <a16:creationId xmlns:a16="http://schemas.microsoft.com/office/drawing/2014/main" id="{D7D566AE-C5C3-4B74-A539-F7AFABD3E245}"/>
              </a:ext>
            </a:extLst>
          </p:cNvPr>
          <p:cNvSpPr>
            <a:spLocks noGrp="1"/>
          </p:cNvSpPr>
          <p:nvPr>
            <p:ph type="body" sz="quarter" idx="10"/>
          </p:nvPr>
        </p:nvSpPr>
        <p:spPr>
          <a:xfrm>
            <a:off x="457200" y="1553242"/>
            <a:ext cx="5259545" cy="3341688"/>
          </a:xfrm>
        </p:spPr>
        <p:txBody>
          <a:bodyPr/>
          <a:lstStyle/>
          <a:p>
            <a:pPr>
              <a:spcBef>
                <a:spcPts val="1000"/>
              </a:spcBef>
            </a:pPr>
            <a:r>
              <a:rPr lang="en-US" dirty="0"/>
              <a:t>While COVID-19 mRNA vaccines appear to be highly effective, additional preventive tools remain important to limit the spread of COVID-19.</a:t>
            </a:r>
          </a:p>
          <a:p>
            <a:pPr>
              <a:spcBef>
                <a:spcPts val="1000"/>
              </a:spcBef>
            </a:pPr>
            <a:r>
              <a:rPr lang="en-US" dirty="0"/>
              <a:t>The combination of getting vaccinated and following CDC recommendations to protect yourself and others offers the best protection from COVID-19.</a:t>
            </a:r>
          </a:p>
          <a:p>
            <a:pPr marL="742315" lvl="1" indent="-285115">
              <a:spcBef>
                <a:spcPts val="600"/>
              </a:spcBef>
            </a:pPr>
            <a:r>
              <a:rPr lang="en-US" sz="1400" dirty="0"/>
              <a:t>Cover your nose and mouth with a mask.</a:t>
            </a:r>
          </a:p>
          <a:p>
            <a:pPr marL="742315" lvl="1" indent="-285115">
              <a:spcBef>
                <a:spcPts val="600"/>
              </a:spcBef>
            </a:pPr>
            <a:r>
              <a:rPr lang="en-US" sz="1400" dirty="0"/>
              <a:t>Stay at least 6 feet from people who don’t live with you.</a:t>
            </a:r>
          </a:p>
          <a:p>
            <a:pPr marL="742315" lvl="1" indent="-285115">
              <a:spcBef>
                <a:spcPts val="600"/>
              </a:spcBef>
            </a:pPr>
            <a:r>
              <a:rPr lang="en-US" sz="1400" dirty="0"/>
              <a:t>Avoid crowds and poorly ventilated indoor spaces.</a:t>
            </a:r>
          </a:p>
          <a:p>
            <a:pPr marL="742315" lvl="1" indent="-285115">
              <a:spcBef>
                <a:spcPts val="600"/>
              </a:spcBef>
            </a:pPr>
            <a:r>
              <a:rPr lang="en-US" sz="1400" dirty="0"/>
              <a:t>Wash your hands.</a:t>
            </a:r>
          </a:p>
        </p:txBody>
      </p:sp>
      <p:pic>
        <p:nvPicPr>
          <p:cNvPr id="5" name="Picture" descr="Person who has recently received a vaccine is wearing a mask that covers their nose and mouth.">
            <a:extLst>
              <a:ext uri="{FF2B5EF4-FFF2-40B4-BE49-F238E27FC236}">
                <a16:creationId xmlns:a16="http://schemas.microsoft.com/office/drawing/2014/main" id="{ED4E284F-981F-4057-A359-F51B3D4EE785}"/>
              </a:ext>
              <a:ext uri="{C183D7F6-B498-43B3-948B-1728B52AA6E4}">
                <adec:decorative xmlns:adec="http://schemas.microsoft.com/office/drawing/2017/decorative" val="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7886" t="2674" r="33005" b="1099"/>
          <a:stretch/>
        </p:blipFill>
        <p:spPr>
          <a:xfrm>
            <a:off x="6233886" y="353568"/>
            <a:ext cx="2928877" cy="4797189"/>
          </a:xfrm>
          <a:prstGeom prst="rect">
            <a:avLst/>
          </a:prstGeom>
        </p:spPr>
      </p:pic>
    </p:spTree>
    <p:extLst>
      <p:ext uri="{BB962C8B-B14F-4D97-AF65-F5344CB8AC3E}">
        <p14:creationId xmlns:p14="http://schemas.microsoft.com/office/powerpoint/2010/main" val="317338194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7A07709A-DD46-F642-BAD6-196C11EE9355}"/>
              </a:ext>
            </a:extLst>
          </p:cNvPr>
          <p:cNvSpPr>
            <a:spLocks noGrp="1"/>
          </p:cNvSpPr>
          <p:nvPr>
            <p:ph type="title"/>
          </p:nvPr>
        </p:nvSpPr>
        <p:spPr/>
        <p:txBody>
          <a:bodyPr/>
          <a:lstStyle/>
          <a:p>
            <a:r>
              <a:rPr lang="en-US" dirty="0">
                <a:solidFill>
                  <a:srgbClr val="1D624D"/>
                </a:solidFill>
              </a:rPr>
              <a:t>Protect yourself, your family, friends, coworkers, and your community. </a:t>
            </a:r>
            <a:br>
              <a:rPr lang="en-US" dirty="0">
                <a:solidFill>
                  <a:srgbClr val="1D624D"/>
                </a:solidFill>
              </a:rPr>
            </a:br>
            <a:r>
              <a:rPr lang="en-US" dirty="0">
                <a:solidFill>
                  <a:srgbClr val="1D624D"/>
                </a:solidFill>
              </a:rPr>
              <a:t>Get vaccinated. </a:t>
            </a:r>
            <a:br>
              <a:rPr lang="en-US" dirty="0">
                <a:solidFill>
                  <a:srgbClr val="1D624D"/>
                </a:solidFill>
              </a:rPr>
            </a:br>
            <a:endParaRPr lang="en-US" dirty="0">
              <a:solidFill>
                <a:srgbClr val="1D624D"/>
              </a:solidFill>
            </a:endParaRPr>
          </a:p>
        </p:txBody>
      </p:sp>
      <p:sp>
        <p:nvSpPr>
          <p:cNvPr id="6" name="Subtitle">
            <a:extLst>
              <a:ext uri="{FF2B5EF4-FFF2-40B4-BE49-F238E27FC236}">
                <a16:creationId xmlns:a16="http://schemas.microsoft.com/office/drawing/2014/main" id="{5BAB2935-CD94-644E-9FF1-A709CC188625}"/>
              </a:ext>
            </a:extLst>
          </p:cNvPr>
          <p:cNvSpPr>
            <a:spLocks noGrp="1"/>
          </p:cNvSpPr>
          <p:nvPr>
            <p:ph type="subTitle" idx="1"/>
          </p:nvPr>
        </p:nvSpPr>
        <p:spPr/>
        <p:txBody>
          <a:bodyPr/>
          <a:lstStyle/>
          <a:p>
            <a:r>
              <a:rPr lang="en-US" dirty="0"/>
              <a:t>COVID-19 and Vaccine Basics</a:t>
            </a:r>
          </a:p>
        </p:txBody>
      </p:sp>
      <p:sp>
        <p:nvSpPr>
          <p:cNvPr id="3" name="Text Placeholder">
            <a:extLst>
              <a:ext uri="{FF2B5EF4-FFF2-40B4-BE49-F238E27FC236}">
                <a16:creationId xmlns:a16="http://schemas.microsoft.com/office/drawing/2014/main" id="{70BD5345-CC80-45FB-9070-7D6D099801A3}"/>
              </a:ext>
            </a:extLst>
          </p:cNvPr>
          <p:cNvSpPr>
            <a:spLocks noGrp="1"/>
          </p:cNvSpPr>
          <p:nvPr>
            <p:ph type="body" sz="quarter" idx="10"/>
          </p:nvPr>
        </p:nvSpPr>
        <p:spPr>
          <a:xfrm>
            <a:off x="457200" y="1851869"/>
            <a:ext cx="5727215" cy="2648693"/>
          </a:xfrm>
        </p:spPr>
        <p:txBody>
          <a:bodyPr/>
          <a:lstStyle/>
          <a:p>
            <a:pPr>
              <a:spcBef>
                <a:spcPts val="1000"/>
              </a:spcBef>
              <a:buFont typeface="Wingdings" pitchFamily="2" charset="2"/>
              <a:buChar char="§"/>
            </a:pPr>
            <a:r>
              <a:rPr lang="en-US" sz="1600" dirty="0"/>
              <a:t>Choose to get vaccinated when it is offered.</a:t>
            </a:r>
          </a:p>
          <a:p>
            <a:pPr>
              <a:spcBef>
                <a:spcPts val="1000"/>
              </a:spcBef>
              <a:buFont typeface="Wingdings" pitchFamily="2" charset="2"/>
              <a:buChar char="§"/>
            </a:pPr>
            <a:r>
              <a:rPr lang="en-US" sz="1600" dirty="0"/>
              <a:t>Participate in </a:t>
            </a:r>
            <a:r>
              <a:rPr lang="en-US" sz="1600" b="1" dirty="0">
                <a:solidFill>
                  <a:srgbClr val="3A7AB6"/>
                </a:solidFill>
              </a:rPr>
              <a:t>v-safe</a:t>
            </a:r>
            <a:r>
              <a:rPr lang="en-US" sz="1600" dirty="0"/>
              <a:t> and help CDC monitor for any health effects after vaccination.</a:t>
            </a:r>
          </a:p>
          <a:p>
            <a:pPr>
              <a:spcBef>
                <a:spcPts val="1000"/>
              </a:spcBef>
              <a:buFont typeface="Wingdings" pitchFamily="2" charset="2"/>
              <a:buChar char="§"/>
            </a:pPr>
            <a:r>
              <a:rPr lang="en-US" sz="1600" dirty="0"/>
              <a:t>Share your experience with coworkers, friends, and family. </a:t>
            </a:r>
          </a:p>
          <a:p>
            <a:pPr>
              <a:spcBef>
                <a:spcPts val="1000"/>
              </a:spcBef>
              <a:buFont typeface="Wingdings" pitchFamily="2" charset="2"/>
              <a:buChar char="§"/>
            </a:pPr>
            <a:r>
              <a:rPr lang="en-US" sz="1600" dirty="0"/>
              <a:t>Know the basics about the COVID-19 vaccine. </a:t>
            </a:r>
            <a:br>
              <a:rPr lang="en-US" sz="1600" dirty="0"/>
            </a:br>
            <a:r>
              <a:rPr lang="en-US" sz="1600" dirty="0"/>
              <a:t>Help answer questions from your family and friends. </a:t>
            </a:r>
          </a:p>
          <a:p>
            <a:pPr>
              <a:spcBef>
                <a:spcPts val="1000"/>
              </a:spcBef>
              <a:buFont typeface="Wingdings" pitchFamily="2" charset="2"/>
              <a:buChar char="§"/>
            </a:pPr>
            <a:r>
              <a:rPr lang="en-US" sz="1600" dirty="0"/>
              <a:t>Show you received the vaccine by wearing a sticker </a:t>
            </a:r>
            <a:br>
              <a:rPr lang="en-US" sz="1600" dirty="0"/>
            </a:br>
            <a:r>
              <a:rPr lang="en-US" sz="1600" dirty="0"/>
              <a:t>or button prominently.</a:t>
            </a:r>
          </a:p>
        </p:txBody>
      </p:sp>
      <p:pic>
        <p:nvPicPr>
          <p:cNvPr id="4" name="Picture" descr="Illustration of a person with a child on their shoulders. The person has a bandage on their arm indicating that they have been vaccinated.">
            <a:extLst>
              <a:ext uri="{FF2B5EF4-FFF2-40B4-BE49-F238E27FC236}">
                <a16:creationId xmlns:a16="http://schemas.microsoft.com/office/drawing/2014/main" id="{0276AFBD-8526-D34F-8665-5C22FFC34793}"/>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876801" y="795411"/>
            <a:ext cx="4640070" cy="4640070"/>
          </a:xfrm>
          <a:prstGeom prst="rect">
            <a:avLst/>
          </a:prstGeom>
        </p:spPr>
      </p:pic>
    </p:spTree>
    <p:extLst>
      <p:ext uri="{BB962C8B-B14F-4D97-AF65-F5344CB8AC3E}">
        <p14:creationId xmlns:p14="http://schemas.microsoft.com/office/powerpoint/2010/main" val="373525464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1A06D7B-511A-304E-B7B2-D3C8040B2021}"/>
              </a:ext>
            </a:extLst>
          </p:cNvPr>
          <p:cNvSpPr>
            <a:spLocks noGrp="1"/>
          </p:cNvSpPr>
          <p:nvPr>
            <p:ph type="title"/>
          </p:nvPr>
        </p:nvSpPr>
        <p:spPr>
          <a:xfrm>
            <a:off x="457200" y="548640"/>
            <a:ext cx="8229600" cy="655532"/>
          </a:xfrm>
        </p:spPr>
        <p:txBody>
          <a:bodyPr anchor="ctr"/>
          <a:lstStyle/>
          <a:p>
            <a:r>
              <a:rPr lang="en-US" dirty="0"/>
              <a:t>CDC COVID-19 Vaccine Websites</a:t>
            </a:r>
          </a:p>
        </p:txBody>
      </p:sp>
      <p:sp>
        <p:nvSpPr>
          <p:cNvPr id="17" name="Subtitle">
            <a:extLst>
              <a:ext uri="{FF2B5EF4-FFF2-40B4-BE49-F238E27FC236}">
                <a16:creationId xmlns:a16="http://schemas.microsoft.com/office/drawing/2014/main" id="{8D41B631-D995-334A-A90F-70E3FDA03394}"/>
              </a:ext>
            </a:extLst>
          </p:cNvPr>
          <p:cNvSpPr>
            <a:spLocks noGrp="1"/>
          </p:cNvSpPr>
          <p:nvPr>
            <p:ph type="subTitle" idx="1"/>
          </p:nvPr>
        </p:nvSpPr>
        <p:spPr/>
        <p:txBody>
          <a:bodyPr/>
          <a:lstStyle/>
          <a:p>
            <a:r>
              <a:rPr lang="en-US" dirty="0"/>
              <a:t>COVID-19 and Vaccine Basics</a:t>
            </a:r>
          </a:p>
        </p:txBody>
      </p:sp>
      <p:pic>
        <p:nvPicPr>
          <p:cNvPr id="6" name="Picture" descr="CDC's Vaccines and Immunizations website">
            <a:extLst>
              <a:ext uri="{FF2B5EF4-FFF2-40B4-BE49-F238E27FC236}">
                <a16:creationId xmlns:a16="http://schemas.microsoft.com/office/drawing/2014/main" id="{5D6F2C40-26D9-4E0C-8D7E-0E09FBCF6E9F}"/>
              </a:ext>
            </a:extLst>
          </p:cNvPr>
          <p:cNvPicPr>
            <a:picLocks noChangeAspect="1"/>
          </p:cNvPicPr>
          <p:nvPr/>
        </p:nvPicPr>
        <p:blipFill rotWithShape="1">
          <a:blip r:embed="rId3"/>
          <a:srcRect b="2595"/>
          <a:stretch/>
        </p:blipFill>
        <p:spPr>
          <a:xfrm>
            <a:off x="584913" y="1204172"/>
            <a:ext cx="3628552" cy="1899891"/>
          </a:xfrm>
          <a:prstGeom prst="rect">
            <a:avLst/>
          </a:prstGeom>
          <a:effectLst>
            <a:outerShdw blurRad="101600" dist="63500" dir="2700000" sx="101000" sy="101000" algn="tl" rotWithShape="0">
              <a:prstClr val="black">
                <a:alpha val="20000"/>
              </a:prstClr>
            </a:outerShdw>
          </a:effectLst>
        </p:spPr>
      </p:pic>
      <p:sp>
        <p:nvSpPr>
          <p:cNvPr id="10" name="Rectangle">
            <a:extLst>
              <a:ext uri="{FF2B5EF4-FFF2-40B4-BE49-F238E27FC236}">
                <a16:creationId xmlns:a16="http://schemas.microsoft.com/office/drawing/2014/main" id="{AEC80DC6-77EB-3048-869E-030D4B06EE42}"/>
              </a:ext>
              <a:ext uri="{C183D7F6-B498-43B3-948B-1728B52AA6E4}">
                <adec:decorative xmlns:adec="http://schemas.microsoft.com/office/drawing/2017/decorative" val="1"/>
              </a:ext>
            </a:extLst>
          </p:cNvPr>
          <p:cNvSpPr/>
          <p:nvPr/>
        </p:nvSpPr>
        <p:spPr>
          <a:xfrm>
            <a:off x="584914" y="3238926"/>
            <a:ext cx="3628552" cy="100584"/>
          </a:xfrm>
          <a:prstGeom prst="rect">
            <a:avLst/>
          </a:prstGeom>
          <a:solidFill>
            <a:srgbClr val="3A7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a:extLst>
              <a:ext uri="{FF2B5EF4-FFF2-40B4-BE49-F238E27FC236}">
                <a16:creationId xmlns:a16="http://schemas.microsoft.com/office/drawing/2014/main" id="{F9FDD81C-5C6F-A64B-90A2-263515870BF1}"/>
              </a:ext>
            </a:extLst>
          </p:cNvPr>
          <p:cNvSpPr txBox="1"/>
          <p:nvPr/>
        </p:nvSpPr>
        <p:spPr>
          <a:xfrm>
            <a:off x="584913" y="3386922"/>
            <a:ext cx="3628552" cy="253916"/>
          </a:xfrm>
          <a:prstGeom prst="rect">
            <a:avLst/>
          </a:prstGeom>
          <a:noFill/>
        </p:spPr>
        <p:txBody>
          <a:bodyPr wrap="square" rtlCol="0">
            <a:spAutoFit/>
          </a:bodyPr>
          <a:lstStyle/>
          <a:p>
            <a:pPr algn="ctr"/>
            <a:r>
              <a:rPr lang="en-US" sz="1050" b="1" dirty="0">
                <a:solidFill>
                  <a:srgbClr val="3A7AB6"/>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https://www.cdc.gov/vaccines/covid-19/index.html</a:t>
            </a:r>
            <a:endParaRPr lang="en-US" sz="1050" b="1" dirty="0">
              <a:solidFill>
                <a:srgbClr val="3A7AB6"/>
              </a:solidFill>
              <a:latin typeface="Arial" panose="020B0604020202020204" pitchFamily="34" charset="0"/>
              <a:cs typeface="Arial" panose="020B0604020202020204" pitchFamily="34" charset="0"/>
            </a:endParaRPr>
          </a:p>
        </p:txBody>
      </p:sp>
      <p:pic>
        <p:nvPicPr>
          <p:cNvPr id="7" name="Picture" descr="CDC's COVID-19 website">
            <a:extLst>
              <a:ext uri="{FF2B5EF4-FFF2-40B4-BE49-F238E27FC236}">
                <a16:creationId xmlns:a16="http://schemas.microsoft.com/office/drawing/2014/main" id="{7C4E2E57-4C91-46B4-8085-9AD4C6F0BEB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5681"/>
          <a:stretch/>
        </p:blipFill>
        <p:spPr>
          <a:xfrm>
            <a:off x="4830848" y="1204172"/>
            <a:ext cx="3627023" cy="2436666"/>
          </a:xfrm>
          <a:prstGeom prst="rect">
            <a:avLst/>
          </a:prstGeom>
          <a:effectLst>
            <a:outerShdw blurRad="101600" dist="63500" dir="2700000" sx="101000" sy="101000" algn="tl" rotWithShape="0">
              <a:prstClr val="black">
                <a:alpha val="20000"/>
              </a:prstClr>
            </a:outerShdw>
          </a:effectLst>
        </p:spPr>
      </p:pic>
      <p:sp>
        <p:nvSpPr>
          <p:cNvPr id="14" name="Rectangle">
            <a:extLst>
              <a:ext uri="{FF2B5EF4-FFF2-40B4-BE49-F238E27FC236}">
                <a16:creationId xmlns:a16="http://schemas.microsoft.com/office/drawing/2014/main" id="{14F11303-B1B5-894A-B8B8-9573A92A71ED}"/>
              </a:ext>
              <a:ext uri="{C183D7F6-B498-43B3-948B-1728B52AA6E4}">
                <adec:decorative xmlns:adec="http://schemas.microsoft.com/office/drawing/2017/decorative" val="1"/>
              </a:ext>
            </a:extLst>
          </p:cNvPr>
          <p:cNvSpPr/>
          <p:nvPr/>
        </p:nvSpPr>
        <p:spPr>
          <a:xfrm>
            <a:off x="4830849" y="3792604"/>
            <a:ext cx="3628552" cy="100584"/>
          </a:xfrm>
          <a:prstGeom prst="rect">
            <a:avLst/>
          </a:prstGeom>
          <a:solidFill>
            <a:srgbClr val="3A7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a:extLst>
              <a:ext uri="{FF2B5EF4-FFF2-40B4-BE49-F238E27FC236}">
                <a16:creationId xmlns:a16="http://schemas.microsoft.com/office/drawing/2014/main" id="{0BED8439-C9B3-4449-90C6-011892358AEF}"/>
              </a:ext>
            </a:extLst>
          </p:cNvPr>
          <p:cNvSpPr txBox="1"/>
          <p:nvPr/>
        </p:nvSpPr>
        <p:spPr>
          <a:xfrm>
            <a:off x="4830847" y="3982134"/>
            <a:ext cx="3627023" cy="415498"/>
          </a:xfrm>
          <a:prstGeom prst="rect">
            <a:avLst/>
          </a:prstGeom>
          <a:noFill/>
        </p:spPr>
        <p:txBody>
          <a:bodyPr wrap="square" rtlCol="0">
            <a:spAutoFit/>
          </a:bodyPr>
          <a:lstStyle/>
          <a:p>
            <a:pPr algn="ctr"/>
            <a:r>
              <a:rPr lang="en-US" sz="1050" b="1" dirty="0">
                <a:solidFill>
                  <a:srgbClr val="3A7AB6"/>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https://www.cdc.gov/coronavirus/2019-ncov/vaccines/index.html</a:t>
            </a:r>
            <a:endParaRPr lang="en-US" sz="1050" b="1" dirty="0">
              <a:solidFill>
                <a:srgbClr val="3A7AB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314742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E55D44B4-EEA7-6741-B9F3-94BB8B5A6669}"/>
              </a:ext>
            </a:extLst>
          </p:cNvPr>
          <p:cNvSpPr>
            <a:spLocks noGrp="1"/>
          </p:cNvSpPr>
          <p:nvPr>
            <p:ph type="title"/>
          </p:nvPr>
        </p:nvSpPr>
        <p:spPr>
          <a:solidFill>
            <a:srgbClr val="1D624D"/>
          </a:solidFill>
        </p:spPr>
        <p:txBody>
          <a:bodyPr/>
          <a:lstStyle/>
          <a:p>
            <a:r>
              <a:rPr lang="en-US" dirty="0"/>
              <a:t>Getting Vaccinated</a:t>
            </a:r>
          </a:p>
        </p:txBody>
      </p:sp>
    </p:spTree>
    <p:extLst>
      <p:ext uri="{BB962C8B-B14F-4D97-AF65-F5344CB8AC3E}">
        <p14:creationId xmlns:p14="http://schemas.microsoft.com/office/powerpoint/2010/main" val="14602130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a:extLst>
              <a:ext uri="{FF2B5EF4-FFF2-40B4-BE49-F238E27FC236}">
                <a16:creationId xmlns:a16="http://schemas.microsoft.com/office/drawing/2014/main" id="{ECA41CD2-2B4D-6C40-9BED-5FF3CFE5F55D}"/>
              </a:ext>
            </a:extLst>
          </p:cNvPr>
          <p:cNvSpPr>
            <a:spLocks noGrp="1"/>
          </p:cNvSpPr>
          <p:nvPr>
            <p:ph type="title"/>
          </p:nvPr>
        </p:nvSpPr>
        <p:spPr/>
        <p:txBody>
          <a:bodyPr/>
          <a:lstStyle/>
          <a:p>
            <a:r>
              <a:rPr lang="en-US" dirty="0"/>
              <a:t>After Vaccination</a:t>
            </a:r>
          </a:p>
        </p:txBody>
      </p:sp>
      <p:sp>
        <p:nvSpPr>
          <p:cNvPr id="14" name="Subtitle">
            <a:extLst>
              <a:ext uri="{FF2B5EF4-FFF2-40B4-BE49-F238E27FC236}">
                <a16:creationId xmlns:a16="http://schemas.microsoft.com/office/drawing/2014/main" id="{179A4A01-91CC-AB45-8536-6DA5481E36E8}"/>
              </a:ext>
            </a:extLst>
          </p:cNvPr>
          <p:cNvSpPr>
            <a:spLocks noGrp="1"/>
          </p:cNvSpPr>
          <p:nvPr>
            <p:ph type="subTitle" idx="1"/>
          </p:nvPr>
        </p:nvSpPr>
        <p:spPr/>
        <p:txBody>
          <a:bodyPr/>
          <a:lstStyle/>
          <a:p>
            <a:r>
              <a:rPr lang="en-US" dirty="0"/>
              <a:t>Getting Vaccinated</a:t>
            </a:r>
          </a:p>
        </p:txBody>
      </p:sp>
      <p:sp>
        <p:nvSpPr>
          <p:cNvPr id="15" name="Text">
            <a:extLst>
              <a:ext uri="{FF2B5EF4-FFF2-40B4-BE49-F238E27FC236}">
                <a16:creationId xmlns:a16="http://schemas.microsoft.com/office/drawing/2014/main" id="{632D1C2A-845B-764D-898E-45315166FD4B}"/>
              </a:ext>
            </a:extLst>
          </p:cNvPr>
          <p:cNvSpPr>
            <a:spLocks noGrp="1"/>
          </p:cNvSpPr>
          <p:nvPr>
            <p:ph type="body" sz="quarter" idx="10"/>
          </p:nvPr>
        </p:nvSpPr>
        <p:spPr>
          <a:xfrm>
            <a:off x="457200" y="1158875"/>
            <a:ext cx="8229600" cy="2578736"/>
          </a:xfrm>
        </p:spPr>
        <p:txBody>
          <a:bodyPr/>
          <a:lstStyle/>
          <a:p>
            <a:pPr>
              <a:spcAft>
                <a:spcPts val="500"/>
              </a:spcAft>
              <a:buClr>
                <a:srgbClr val="3A7AB6"/>
              </a:buClr>
            </a:pPr>
            <a:r>
              <a:rPr lang="en-US" dirty="0"/>
              <a:t>Continue COVID-19 prevention measures:</a:t>
            </a:r>
            <a:endParaRPr lang="en-US" sz="15000" dirty="0"/>
          </a:p>
        </p:txBody>
      </p:sp>
      <p:pic>
        <p:nvPicPr>
          <p:cNvPr id="47" name="Picture face mask" descr="Illustration of a person wearing a mask that covers their nose and mouth.">
            <a:extLst>
              <a:ext uri="{FF2B5EF4-FFF2-40B4-BE49-F238E27FC236}">
                <a16:creationId xmlns:a16="http://schemas.microsoft.com/office/drawing/2014/main" id="{B64B4AB7-EB35-4966-AE93-86B6531DCE05}"/>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989" y="1759450"/>
            <a:ext cx="665684" cy="1054668"/>
          </a:xfrm>
          <a:prstGeom prst="rect">
            <a:avLst/>
          </a:prstGeom>
        </p:spPr>
      </p:pic>
      <p:sp>
        <p:nvSpPr>
          <p:cNvPr id="43" name="TextBox">
            <a:extLst>
              <a:ext uri="{FF2B5EF4-FFF2-40B4-BE49-F238E27FC236}">
                <a16:creationId xmlns:a16="http://schemas.microsoft.com/office/drawing/2014/main" id="{8483927F-9964-48A5-B14B-906D4772D5E4}"/>
              </a:ext>
            </a:extLst>
          </p:cNvPr>
          <p:cNvSpPr txBox="1"/>
          <p:nvPr/>
        </p:nvSpPr>
        <p:spPr>
          <a:xfrm>
            <a:off x="490605" y="2880248"/>
            <a:ext cx="1184365" cy="553998"/>
          </a:xfrm>
          <a:prstGeom prst="rect">
            <a:avLst/>
          </a:prstGeom>
          <a:noFill/>
        </p:spPr>
        <p:txBody>
          <a:bodyPr wrap="square" lIns="0" tIns="0" rIns="0" bIns="0" rtlCol="0">
            <a:spAutoFit/>
          </a:bodyPr>
          <a:lstStyle/>
          <a:p>
            <a:pPr marL="0" lvl="1" algn="ctr">
              <a:spcBef>
                <a:spcPts val="600"/>
              </a:spcBef>
              <a:buClr>
                <a:srgbClr val="1D624D"/>
              </a:buClr>
            </a:pPr>
            <a:r>
              <a:rPr lang="en-US" sz="1200" b="1" dirty="0">
                <a:solidFill>
                  <a:srgbClr val="1D624D"/>
                </a:solidFill>
                <a:latin typeface="Arial" panose="020B0604020202020204" pitchFamily="34" charset="0"/>
                <a:cs typeface="Arial" panose="020B0604020202020204" pitchFamily="34" charset="0"/>
              </a:rPr>
              <a:t>Cover your nose and mouth with a mask.</a:t>
            </a:r>
          </a:p>
        </p:txBody>
      </p:sp>
      <p:pic>
        <p:nvPicPr>
          <p:cNvPr id="53" name="Picture six feet" descr="Illustration of two people standing apart from eachother.">
            <a:extLst>
              <a:ext uri="{FF2B5EF4-FFF2-40B4-BE49-F238E27FC236}">
                <a16:creationId xmlns:a16="http://schemas.microsoft.com/office/drawing/2014/main" id="{06E9D9C5-9BBB-4313-AF88-7AE5170F1747}"/>
              </a:ext>
              <a:ext uri="{C183D7F6-B498-43B3-948B-1728B52AA6E4}">
                <adec:decorative xmlns:adec="http://schemas.microsoft.com/office/drawing/2017/decorative" val="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1715" y="1970948"/>
            <a:ext cx="1105547" cy="843170"/>
          </a:xfrm>
          <a:prstGeom prst="rect">
            <a:avLst/>
          </a:prstGeom>
        </p:spPr>
      </p:pic>
      <p:sp>
        <p:nvSpPr>
          <p:cNvPr id="44" name="TextBox">
            <a:extLst>
              <a:ext uri="{FF2B5EF4-FFF2-40B4-BE49-F238E27FC236}">
                <a16:creationId xmlns:a16="http://schemas.microsoft.com/office/drawing/2014/main" id="{A57C97EB-9334-4037-98F8-D42F1456FD18}"/>
              </a:ext>
            </a:extLst>
          </p:cNvPr>
          <p:cNvSpPr txBox="1"/>
          <p:nvPr/>
        </p:nvSpPr>
        <p:spPr>
          <a:xfrm>
            <a:off x="2198508" y="2880248"/>
            <a:ext cx="1374660" cy="830997"/>
          </a:xfrm>
          <a:prstGeom prst="rect">
            <a:avLst/>
          </a:prstGeom>
          <a:noFill/>
        </p:spPr>
        <p:txBody>
          <a:bodyPr wrap="square" rtlCol="0">
            <a:spAutoFit/>
          </a:bodyPr>
          <a:lstStyle/>
          <a:p>
            <a:pPr marL="0" lvl="1" algn="ctr">
              <a:spcBef>
                <a:spcPts val="600"/>
              </a:spcBef>
              <a:buClr>
                <a:srgbClr val="1D624D"/>
              </a:buClr>
            </a:pPr>
            <a:r>
              <a:rPr lang="en-US" sz="1200" b="1" dirty="0">
                <a:solidFill>
                  <a:srgbClr val="1D624D"/>
                </a:solidFill>
                <a:latin typeface="Arial" panose="020B0604020202020204" pitchFamily="34" charset="0"/>
                <a:cs typeface="Arial" panose="020B0604020202020204" pitchFamily="34" charset="0"/>
              </a:rPr>
              <a:t>Stay at least 6 feet from people who don’t live with you.</a:t>
            </a:r>
          </a:p>
        </p:txBody>
      </p:sp>
      <p:pic>
        <p:nvPicPr>
          <p:cNvPr id="56" name="Picture crowds" descr="Illustration of group of people standing close to eachother. Airborne droplets appear among them.">
            <a:extLst>
              <a:ext uri="{FF2B5EF4-FFF2-40B4-BE49-F238E27FC236}">
                <a16:creationId xmlns:a16="http://schemas.microsoft.com/office/drawing/2014/main" id="{314958B6-4072-492F-B4BD-C757AAF83E75}"/>
              </a:ext>
              <a:ext uri="{C183D7F6-B498-43B3-948B-1728B52AA6E4}">
                <adec:decorative xmlns:adec="http://schemas.microsoft.com/office/drawing/2017/decorative" val="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65090" y="1814726"/>
            <a:ext cx="1138416" cy="999392"/>
          </a:xfrm>
          <a:prstGeom prst="rect">
            <a:avLst/>
          </a:prstGeom>
        </p:spPr>
      </p:pic>
      <p:sp>
        <p:nvSpPr>
          <p:cNvPr id="55" name="TextBox">
            <a:extLst>
              <a:ext uri="{FF2B5EF4-FFF2-40B4-BE49-F238E27FC236}">
                <a16:creationId xmlns:a16="http://schemas.microsoft.com/office/drawing/2014/main" id="{93DE8227-E0D2-4269-BBFB-0565B5201332}"/>
              </a:ext>
            </a:extLst>
          </p:cNvPr>
          <p:cNvSpPr txBox="1"/>
          <p:nvPr/>
        </p:nvSpPr>
        <p:spPr>
          <a:xfrm>
            <a:off x="3993353" y="2880248"/>
            <a:ext cx="1277982" cy="830997"/>
          </a:xfrm>
          <a:prstGeom prst="rect">
            <a:avLst/>
          </a:prstGeom>
          <a:noFill/>
        </p:spPr>
        <p:txBody>
          <a:bodyPr wrap="square" rtlCol="0">
            <a:spAutoFit/>
          </a:bodyPr>
          <a:lstStyle/>
          <a:p>
            <a:pPr lvl="0" algn="ctr" defTabSz="914378" eaLnBrk="1" fontAlgn="auto" hangingPunct="1">
              <a:spcBef>
                <a:spcPts val="0"/>
              </a:spcBef>
              <a:spcAft>
                <a:spcPts val="0"/>
              </a:spcAft>
              <a:defRPr/>
            </a:pPr>
            <a:r>
              <a:rPr lang="en-US" sz="1200" b="1" dirty="0">
                <a:solidFill>
                  <a:srgbClr val="1D624D"/>
                </a:solidFill>
                <a:latin typeface="Arial" panose="020B0604020202020204" pitchFamily="34" charset="0"/>
                <a:cs typeface="Arial" panose="020B0604020202020204" pitchFamily="34" charset="0"/>
              </a:rPr>
              <a:t>Avoid crowds and poorly ventilated spaces. </a:t>
            </a:r>
          </a:p>
        </p:txBody>
      </p:sp>
      <p:pic>
        <p:nvPicPr>
          <p:cNvPr id="51" name="Picture wash hands" descr="Illustration of two hands washing with soap.">
            <a:extLst>
              <a:ext uri="{FF2B5EF4-FFF2-40B4-BE49-F238E27FC236}">
                <a16:creationId xmlns:a16="http://schemas.microsoft.com/office/drawing/2014/main" id="{F4FF39E8-F20C-4959-BA10-C41C026E564B}"/>
              </a:ext>
              <a:ext uri="{C183D7F6-B498-43B3-948B-1728B52AA6E4}">
                <adec:decorative xmlns:adec="http://schemas.microsoft.com/office/drawing/2017/decorative" val="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55800" y="1905286"/>
            <a:ext cx="948256" cy="908832"/>
          </a:xfrm>
          <a:prstGeom prst="rect">
            <a:avLst/>
          </a:prstGeom>
        </p:spPr>
      </p:pic>
      <p:sp>
        <p:nvSpPr>
          <p:cNvPr id="46" name="TextBox">
            <a:extLst>
              <a:ext uri="{FF2B5EF4-FFF2-40B4-BE49-F238E27FC236}">
                <a16:creationId xmlns:a16="http://schemas.microsoft.com/office/drawing/2014/main" id="{EB8364DD-5009-492E-AE70-B0D9C8A4C094}"/>
              </a:ext>
            </a:extLst>
          </p:cNvPr>
          <p:cNvSpPr txBox="1"/>
          <p:nvPr/>
        </p:nvSpPr>
        <p:spPr>
          <a:xfrm>
            <a:off x="5927646" y="2880248"/>
            <a:ext cx="1004564" cy="461665"/>
          </a:xfrm>
          <a:prstGeom prst="rect">
            <a:avLst/>
          </a:prstGeom>
          <a:noFill/>
        </p:spPr>
        <p:txBody>
          <a:bodyPr wrap="square" rtlCol="0">
            <a:spAutoFit/>
          </a:bodyPr>
          <a:lstStyle/>
          <a:p>
            <a:pPr lvl="0" algn="ctr" defTabSz="914378" eaLnBrk="1" fontAlgn="auto" hangingPunct="1">
              <a:spcBef>
                <a:spcPts val="0"/>
              </a:spcBef>
              <a:spcAft>
                <a:spcPts val="0"/>
              </a:spcAft>
              <a:defRPr/>
            </a:pPr>
            <a:r>
              <a:rPr lang="en-US" sz="1200" b="1" dirty="0">
                <a:solidFill>
                  <a:srgbClr val="1D624D"/>
                </a:solidFill>
                <a:latin typeface="Arial" panose="020B0604020202020204" pitchFamily="34" charset="0"/>
                <a:cs typeface="Arial" panose="020B0604020202020204" pitchFamily="34" charset="0"/>
              </a:rPr>
              <a:t>Wash your </a:t>
            </a:r>
            <a:br>
              <a:rPr lang="en-US" sz="1200" b="1" dirty="0">
                <a:solidFill>
                  <a:srgbClr val="1D624D"/>
                </a:solidFill>
                <a:latin typeface="Arial" panose="020B0604020202020204" pitchFamily="34" charset="0"/>
                <a:cs typeface="Arial" panose="020B0604020202020204" pitchFamily="34" charset="0"/>
              </a:rPr>
            </a:br>
            <a:r>
              <a:rPr lang="en-US" sz="1200" b="1" dirty="0">
                <a:solidFill>
                  <a:srgbClr val="1D624D"/>
                </a:solidFill>
                <a:latin typeface="Arial" panose="020B0604020202020204" pitchFamily="34" charset="0"/>
                <a:cs typeface="Arial" panose="020B0604020202020204" pitchFamily="34" charset="0"/>
              </a:rPr>
              <a:t>hands.</a:t>
            </a:r>
          </a:p>
        </p:txBody>
      </p:sp>
      <p:pic>
        <p:nvPicPr>
          <p:cNvPr id="52" name="Picture clean" descr="Illustration of soap and a sink surface with a virus that is being targeted.">
            <a:extLst>
              <a:ext uri="{FF2B5EF4-FFF2-40B4-BE49-F238E27FC236}">
                <a16:creationId xmlns:a16="http://schemas.microsoft.com/office/drawing/2014/main" id="{D56658C7-A0AA-4E88-8558-05C40DA6BC88}"/>
              </a:ext>
              <a:ext uri="{C183D7F6-B498-43B3-948B-1728B52AA6E4}">
                <adec:decorative xmlns:adec="http://schemas.microsoft.com/office/drawing/2017/decorative" val="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7750" y="1860006"/>
            <a:ext cx="916857" cy="908832"/>
          </a:xfrm>
          <a:prstGeom prst="rect">
            <a:avLst/>
          </a:prstGeom>
        </p:spPr>
      </p:pic>
      <p:sp>
        <p:nvSpPr>
          <p:cNvPr id="45" name="TextBox">
            <a:extLst>
              <a:ext uri="{FF2B5EF4-FFF2-40B4-BE49-F238E27FC236}">
                <a16:creationId xmlns:a16="http://schemas.microsoft.com/office/drawing/2014/main" id="{8917F184-2036-485C-9620-208B8D546D4E}"/>
              </a:ext>
            </a:extLst>
          </p:cNvPr>
          <p:cNvSpPr txBox="1"/>
          <p:nvPr/>
        </p:nvSpPr>
        <p:spPr>
          <a:xfrm>
            <a:off x="7425348" y="2814118"/>
            <a:ext cx="1526702" cy="830997"/>
          </a:xfrm>
          <a:prstGeom prst="rect">
            <a:avLst/>
          </a:prstGeom>
          <a:noFill/>
        </p:spPr>
        <p:txBody>
          <a:bodyPr wrap="square" rtlCol="0">
            <a:spAutoFit/>
          </a:bodyPr>
          <a:lstStyle/>
          <a:p>
            <a:pPr lvl="0" algn="ctr" defTabSz="914378" eaLnBrk="1" fontAlgn="auto" hangingPunct="1">
              <a:spcBef>
                <a:spcPts val="0"/>
              </a:spcBef>
              <a:spcAft>
                <a:spcPts val="0"/>
              </a:spcAft>
              <a:defRPr/>
            </a:pPr>
            <a:r>
              <a:rPr lang="en-US" sz="1200" b="1" dirty="0">
                <a:solidFill>
                  <a:srgbClr val="1D624D"/>
                </a:solidFill>
                <a:latin typeface="Arial" panose="020B0604020202020204" pitchFamily="34" charset="0"/>
                <a:cs typeface="Arial" panose="020B0604020202020204" pitchFamily="34" charset="0"/>
              </a:rPr>
              <a:t>Clean and </a:t>
            </a:r>
            <a:br>
              <a:rPr lang="en-US" sz="1200" b="1" dirty="0">
                <a:solidFill>
                  <a:srgbClr val="1D624D"/>
                </a:solidFill>
                <a:latin typeface="Arial" panose="020B0604020202020204" pitchFamily="34" charset="0"/>
                <a:cs typeface="Arial" panose="020B0604020202020204" pitchFamily="34" charset="0"/>
              </a:rPr>
            </a:br>
            <a:r>
              <a:rPr lang="en-US" sz="1200" b="1" dirty="0">
                <a:solidFill>
                  <a:srgbClr val="1D624D"/>
                </a:solidFill>
                <a:latin typeface="Arial" panose="020B0604020202020204" pitchFamily="34" charset="0"/>
                <a:cs typeface="Arial" panose="020B0604020202020204" pitchFamily="34" charset="0"/>
              </a:rPr>
              <a:t>disinfect frequently touched surfaces.</a:t>
            </a:r>
          </a:p>
        </p:txBody>
      </p:sp>
      <p:sp>
        <p:nvSpPr>
          <p:cNvPr id="2" name="Text">
            <a:extLst>
              <a:ext uri="{FF2B5EF4-FFF2-40B4-BE49-F238E27FC236}">
                <a16:creationId xmlns:a16="http://schemas.microsoft.com/office/drawing/2014/main" id="{35B8D505-47F8-4525-9020-E331E94AA180}"/>
              </a:ext>
            </a:extLst>
          </p:cNvPr>
          <p:cNvSpPr>
            <a:spLocks noGrp="1"/>
          </p:cNvSpPr>
          <p:nvPr>
            <p:ph type="body" sz="quarter" idx="11"/>
          </p:nvPr>
        </p:nvSpPr>
        <p:spPr>
          <a:xfrm>
            <a:off x="457200" y="3984625"/>
            <a:ext cx="8229600" cy="920374"/>
          </a:xfrm>
        </p:spPr>
        <p:txBody>
          <a:bodyPr/>
          <a:lstStyle/>
          <a:p>
            <a:pPr>
              <a:spcBef>
                <a:spcPts val="1000"/>
              </a:spcBef>
              <a:buClr>
                <a:srgbClr val="3A7AB6"/>
              </a:buClr>
            </a:pPr>
            <a:r>
              <a:rPr lang="en-US" dirty="0"/>
              <a:t>Enroll in </a:t>
            </a:r>
            <a:r>
              <a:rPr lang="en-US" b="1" dirty="0">
                <a:solidFill>
                  <a:srgbClr val="3A7AB6"/>
                </a:solidFill>
              </a:rPr>
              <a:t>v-safe</a:t>
            </a:r>
            <a:r>
              <a:rPr lang="en-US" dirty="0"/>
              <a:t> </a:t>
            </a:r>
          </a:p>
          <a:p>
            <a:pPr>
              <a:spcBef>
                <a:spcPts val="1000"/>
              </a:spcBef>
              <a:buClr>
                <a:srgbClr val="3A7AB6"/>
              </a:buClr>
            </a:pPr>
            <a:r>
              <a:rPr lang="en-US" dirty="0"/>
              <a:t>If you have questions about your health and vaccination, call your doctor, nurse, </a:t>
            </a:r>
            <a:br>
              <a:rPr lang="en-US" dirty="0"/>
            </a:br>
            <a:r>
              <a:rPr lang="en-US" dirty="0"/>
              <a:t>or clinic.</a:t>
            </a:r>
          </a:p>
        </p:txBody>
      </p:sp>
      <p:grpSp>
        <p:nvGrpSpPr>
          <p:cNvPr id="16" name="Dividers">
            <a:extLst>
              <a:ext uri="{FF2B5EF4-FFF2-40B4-BE49-F238E27FC236}">
                <a16:creationId xmlns:a16="http://schemas.microsoft.com/office/drawing/2014/main" id="{346EA4BD-5701-ED4F-910C-889E4DD27973}"/>
              </a:ext>
              <a:ext uri="{C183D7F6-B498-43B3-948B-1728B52AA6E4}">
                <adec:decorative xmlns:adec="http://schemas.microsoft.com/office/drawing/2017/decorative" val="1"/>
              </a:ext>
            </a:extLst>
          </p:cNvPr>
          <p:cNvGrpSpPr/>
          <p:nvPr/>
        </p:nvGrpSpPr>
        <p:grpSpPr>
          <a:xfrm>
            <a:off x="1883041" y="1759450"/>
            <a:ext cx="5503987" cy="1951795"/>
            <a:chOff x="1883041" y="1759450"/>
            <a:chExt cx="5503987" cy="1951795"/>
          </a:xfrm>
        </p:grpSpPr>
        <p:sp>
          <p:nvSpPr>
            <p:cNvPr id="48" name="Divider">
              <a:extLst>
                <a:ext uri="{FF2B5EF4-FFF2-40B4-BE49-F238E27FC236}">
                  <a16:creationId xmlns:a16="http://schemas.microsoft.com/office/drawing/2014/main" id="{323A92A5-E079-454F-8E64-37E7F888C866}"/>
                </a:ext>
                <a:ext uri="{C183D7F6-B498-43B3-948B-1728B52AA6E4}">
                  <adec:decorative xmlns:adec="http://schemas.microsoft.com/office/drawing/2017/decorative" val="1"/>
                </a:ext>
              </a:extLst>
            </p:cNvPr>
            <p:cNvSpPr/>
            <p:nvPr/>
          </p:nvSpPr>
          <p:spPr>
            <a:xfrm>
              <a:off x="1883041" y="1759450"/>
              <a:ext cx="100584" cy="1951795"/>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Divider">
              <a:extLst>
                <a:ext uri="{FF2B5EF4-FFF2-40B4-BE49-F238E27FC236}">
                  <a16:creationId xmlns:a16="http://schemas.microsoft.com/office/drawing/2014/main" id="{9311EE97-C302-4CF2-BCFD-CEF2B1923985}"/>
                </a:ext>
                <a:ext uri="{C183D7F6-B498-43B3-948B-1728B52AA6E4}">
                  <adec:decorative xmlns:adec="http://schemas.microsoft.com/office/drawing/2017/decorative" val="1"/>
                </a:ext>
              </a:extLst>
            </p:cNvPr>
            <p:cNvSpPr/>
            <p:nvPr/>
          </p:nvSpPr>
          <p:spPr>
            <a:xfrm>
              <a:off x="3684175" y="1759450"/>
              <a:ext cx="100584" cy="1951795"/>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Divider">
              <a:extLst>
                <a:ext uri="{FF2B5EF4-FFF2-40B4-BE49-F238E27FC236}">
                  <a16:creationId xmlns:a16="http://schemas.microsoft.com/office/drawing/2014/main" id="{76BE81EA-FE26-4522-B566-02AEF5032856}"/>
                </a:ext>
                <a:ext uri="{C183D7F6-B498-43B3-948B-1728B52AA6E4}">
                  <adec:decorative xmlns:adec="http://schemas.microsoft.com/office/drawing/2017/decorative" val="1"/>
                </a:ext>
              </a:extLst>
            </p:cNvPr>
            <p:cNvSpPr/>
            <p:nvPr/>
          </p:nvSpPr>
          <p:spPr>
            <a:xfrm>
              <a:off x="5485309" y="1759450"/>
              <a:ext cx="100584" cy="1951795"/>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Divider">
              <a:extLst>
                <a:ext uri="{FF2B5EF4-FFF2-40B4-BE49-F238E27FC236}">
                  <a16:creationId xmlns:a16="http://schemas.microsoft.com/office/drawing/2014/main" id="{8732B564-84C2-474D-919F-E4A77B59E977}"/>
                </a:ext>
                <a:ext uri="{C183D7F6-B498-43B3-948B-1728B52AA6E4}">
                  <adec:decorative xmlns:adec="http://schemas.microsoft.com/office/drawing/2017/decorative" val="1"/>
                </a:ext>
              </a:extLst>
            </p:cNvPr>
            <p:cNvSpPr/>
            <p:nvPr/>
          </p:nvSpPr>
          <p:spPr>
            <a:xfrm>
              <a:off x="7286444" y="1759450"/>
              <a:ext cx="100584" cy="1951795"/>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5484234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F03CB99-AFA8-3A44-87B9-5EA2D09B9FE0}"/>
              </a:ext>
            </a:extLst>
          </p:cNvPr>
          <p:cNvSpPr>
            <a:spLocks noGrp="1"/>
          </p:cNvSpPr>
          <p:nvPr>
            <p:ph type="title" idx="4294967295"/>
          </p:nvPr>
        </p:nvSpPr>
        <p:spPr>
          <a:xfrm>
            <a:off x="758824" y="4463934"/>
            <a:ext cx="6035040" cy="230303"/>
          </a:xfrm>
          <a:prstGeom prst="rect">
            <a:avLst/>
          </a:prstGeom>
        </p:spPr>
        <p:txBody>
          <a:bodyPr/>
          <a:lstStyle/>
          <a:p>
            <a:pPr algn="l"/>
            <a:r>
              <a:rPr lang="en-US" sz="1200" b="1" dirty="0">
                <a:solidFill>
                  <a:srgbClr val="FFFFFF"/>
                </a:solidFill>
                <a:latin typeface="Arial" panose="020B0604020202020204" pitchFamily="34" charset="0"/>
                <a:cs typeface="Arial" panose="020B0604020202020204" pitchFamily="34" charset="0"/>
              </a:rPr>
              <a:t>For more information about COVID-19 and vaccines:</a:t>
            </a:r>
          </a:p>
        </p:txBody>
      </p:sp>
      <p:sp>
        <p:nvSpPr>
          <p:cNvPr id="4" name="Text Placeholder">
            <a:extLst>
              <a:ext uri="{FF2B5EF4-FFF2-40B4-BE49-F238E27FC236}">
                <a16:creationId xmlns:a16="http://schemas.microsoft.com/office/drawing/2014/main" id="{7E6B21D5-2551-A647-BE09-201E8A4B7165}"/>
              </a:ext>
            </a:extLst>
          </p:cNvPr>
          <p:cNvSpPr>
            <a:spLocks noGrp="1"/>
          </p:cNvSpPr>
          <p:nvPr>
            <p:ph type="body" sz="quarter" idx="10"/>
          </p:nvPr>
        </p:nvSpPr>
        <p:spPr/>
        <p:txBody>
          <a:bodyPr/>
          <a:lstStyle/>
          <a:p>
            <a:r>
              <a:rPr lang="en-US" dirty="0">
                <a:hlinkClick r:id="rId3">
                  <a:extLst>
                    <a:ext uri="{A12FA001-AC4F-418D-AE19-62706E023703}">
                      <ahyp:hlinkClr xmlns:ahyp="http://schemas.microsoft.com/office/drawing/2018/hyperlinkcolor" val="tx"/>
                    </a:ext>
                  </a:extLst>
                </a:hlinkClick>
              </a:rPr>
              <a:t>www.cdc.gov/COVID19</a:t>
            </a:r>
            <a:endParaRPr lang="en-US" dirty="0"/>
          </a:p>
        </p:txBody>
      </p:sp>
      <p:sp>
        <p:nvSpPr>
          <p:cNvPr id="3" name="TextBox 2">
            <a:extLst>
              <a:ext uri="{FF2B5EF4-FFF2-40B4-BE49-F238E27FC236}">
                <a16:creationId xmlns:a16="http://schemas.microsoft.com/office/drawing/2014/main" id="{CE760C22-EDAF-4E01-8646-D52424244290}"/>
              </a:ext>
            </a:extLst>
          </p:cNvPr>
          <p:cNvSpPr txBox="1"/>
          <p:nvPr/>
        </p:nvSpPr>
        <p:spPr>
          <a:xfrm>
            <a:off x="838200" y="739140"/>
            <a:ext cx="7886367" cy="2000548"/>
          </a:xfrm>
          <a:prstGeom prst="rect">
            <a:avLst/>
          </a:prstGeom>
          <a:noFill/>
        </p:spPr>
        <p:txBody>
          <a:bodyPr wrap="square" rtlCol="0">
            <a:spAutoFit/>
          </a:bodyPr>
          <a:lstStyle/>
          <a:p>
            <a:pPr algn="ctr"/>
            <a:r>
              <a:rPr lang="en-US" sz="4000" dirty="0">
                <a:solidFill>
                  <a:schemeClr val="bg2"/>
                </a:solidFill>
                <a:latin typeface="Arial" panose="020B0604020202020204" pitchFamily="34" charset="0"/>
                <a:cs typeface="Arial" panose="020B0604020202020204" pitchFamily="34" charset="0"/>
              </a:rPr>
              <a:t>Questions?</a:t>
            </a:r>
          </a:p>
          <a:p>
            <a:pPr algn="ctr"/>
            <a:r>
              <a:rPr lang="en-US" sz="2800" dirty="0">
                <a:solidFill>
                  <a:schemeClr val="bg2"/>
                </a:solidFill>
                <a:latin typeface="Arial" panose="020B0604020202020204" pitchFamily="34" charset="0"/>
                <a:cs typeface="Arial" panose="020B0604020202020204" pitchFamily="34" charset="0"/>
              </a:rPr>
              <a:t>Susan B. Prendergast, RN, BS</a:t>
            </a:r>
          </a:p>
          <a:p>
            <a:pPr algn="ctr"/>
            <a:r>
              <a:rPr lang="en-US" sz="2800" dirty="0">
                <a:solidFill>
                  <a:schemeClr val="bg2"/>
                </a:solidFill>
                <a:latin typeface="Arial" panose="020B0604020202020204" pitchFamily="34" charset="0"/>
                <a:cs typeface="Arial" panose="020B0604020202020204" pitchFamily="34" charset="0"/>
              </a:rPr>
              <a:t>Director of Nursing and Health Services</a:t>
            </a:r>
          </a:p>
          <a:p>
            <a:pPr algn="ctr"/>
            <a:r>
              <a:rPr lang="en-US" sz="2800" dirty="0">
                <a:solidFill>
                  <a:schemeClr val="bg2"/>
                </a:solidFill>
                <a:latin typeface="Arial" panose="020B0604020202020204" pitchFamily="34" charset="0"/>
                <a:cs typeface="Arial" panose="020B0604020202020204" pitchFamily="34" charset="0"/>
              </a:rPr>
              <a:t>s</a:t>
            </a:r>
            <a:r>
              <a:rPr lang="en-US" sz="2800">
                <a:solidFill>
                  <a:schemeClr val="bg2"/>
                </a:solidFill>
                <a:latin typeface="Arial" panose="020B0604020202020204" pitchFamily="34" charset="0"/>
                <a:cs typeface="Arial" panose="020B0604020202020204" pitchFamily="34" charset="0"/>
              </a:rPr>
              <a:t>usan</a:t>
            </a:r>
            <a:r>
              <a:rPr lang="en-US" sz="2800" dirty="0">
                <a:solidFill>
                  <a:schemeClr val="bg2"/>
                </a:solidFill>
                <a:latin typeface="Arial" panose="020B0604020202020204" pitchFamily="34" charset="0"/>
                <a:cs typeface="Arial" panose="020B0604020202020204" pitchFamily="34" charset="0"/>
              </a:rPr>
              <a:t>.</a:t>
            </a:r>
            <a:r>
              <a:rPr lang="en-US" sz="2800">
                <a:solidFill>
                  <a:schemeClr val="bg2"/>
                </a:solidFill>
                <a:latin typeface="Arial" panose="020B0604020202020204" pitchFamily="34" charset="0"/>
                <a:cs typeface="Arial" panose="020B0604020202020204" pitchFamily="34" charset="0"/>
              </a:rPr>
              <a:t>b.prendergast</a:t>
            </a:r>
            <a:r>
              <a:rPr lang="en-US" sz="2800" dirty="0">
                <a:solidFill>
                  <a:schemeClr val="bg2"/>
                </a:solidFill>
                <a:latin typeface="Arial" panose="020B0604020202020204" pitchFamily="34" charset="0"/>
                <a:cs typeface="Arial" panose="020B0604020202020204" pitchFamily="34" charset="0"/>
              </a:rPr>
              <a:t>@opwdd.ny.gov</a:t>
            </a:r>
          </a:p>
        </p:txBody>
      </p:sp>
    </p:spTree>
    <p:extLst>
      <p:ext uri="{BB962C8B-B14F-4D97-AF65-F5344CB8AC3E}">
        <p14:creationId xmlns:p14="http://schemas.microsoft.com/office/powerpoint/2010/main" val="923301215"/>
      </p:ext>
    </p:extLst>
  </p:cSld>
  <p:clrMapOvr>
    <a:masterClrMapping/>
  </p:clrMapOvr>
  <p:transition>
    <p:fade/>
  </p:transition>
</p:sld>
</file>

<file path=ppt/theme/theme1.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14F58691132744A869AAB7F5CCE738" ma:contentTypeVersion="11" ma:contentTypeDescription="Create a new document." ma:contentTypeScope="" ma:versionID="c623391ed1cca3c2412eec48a2db2cce">
  <xsd:schema xmlns:xsd="http://www.w3.org/2001/XMLSchema" xmlns:xs="http://www.w3.org/2001/XMLSchema" xmlns:p="http://schemas.microsoft.com/office/2006/metadata/properties" xmlns:ns2="0a9f0d6a-4582-485f-b2a6-495847c3afc1" xmlns:ns3="98b4e080-6c6d-4eea-8a14-9df131e62cd1" targetNamespace="http://schemas.microsoft.com/office/2006/metadata/properties" ma:root="true" ma:fieldsID="3c220f69b688ed56b814d7c72c0a639a" ns2:_="" ns3:_="">
    <xsd:import namespace="0a9f0d6a-4582-485f-b2a6-495847c3afc1"/>
    <xsd:import namespace="98b4e080-6c6d-4eea-8a14-9df131e62cd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9f0d6a-4582-485f-b2a6-495847c3af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b4e080-6c6d-4eea-8a14-9df131e62cd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C3C4DB1-E4B8-48A2-837B-F5E6147101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9f0d6a-4582-485f-b2a6-495847c3afc1"/>
    <ds:schemaRef ds:uri="98b4e080-6c6d-4eea-8a14-9df131e62c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60615C-0F6F-42AC-8E17-73F7A235BA8A}">
  <ds:schemaRefs>
    <ds:schemaRef ds:uri="http://schemas.microsoft.com/sharepoint/v3/contenttype/forms"/>
  </ds:schemaRefs>
</ds:datastoreItem>
</file>

<file path=customXml/itemProps3.xml><?xml version="1.0" encoding="utf-8"?>
<ds:datastoreItem xmlns:ds="http://schemas.openxmlformats.org/officeDocument/2006/customXml" ds:itemID="{6917AC6E-F597-4D38-8437-F3540871094B}">
  <ds:schemaRefs>
    <ds:schemaRef ds:uri="http://schemas.microsoft.com/office/2006/documentManagement/types"/>
    <ds:schemaRef ds:uri="http://schemas.microsoft.com/office/infopath/2007/PartnerControls"/>
    <ds:schemaRef ds:uri="http://purl.org/dc/elements/1.1/"/>
    <ds:schemaRef ds:uri="http://purl.org/dc/terms/"/>
    <ds:schemaRef ds:uri="0a9f0d6a-4582-485f-b2a6-495847c3afc1"/>
    <ds:schemaRef ds:uri="http://purl.org/dc/dcmitype/"/>
    <ds:schemaRef ds:uri="http://schemas.openxmlformats.org/package/2006/metadata/core-properties"/>
    <ds:schemaRef ds:uri="98b4e080-6c6d-4eea-8a14-9df131e62cd1"/>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12118</TotalTime>
  <Words>2259</Words>
  <Application>Microsoft Office PowerPoint</Application>
  <PresentationFormat>On-screen Show (16:9)</PresentationFormat>
  <Paragraphs>146</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Myriad Web Pro</vt:lpstr>
      <vt:lpstr>Wingdings</vt:lpstr>
      <vt:lpstr>Arial Black</vt:lpstr>
      <vt:lpstr>Arial</vt:lpstr>
      <vt:lpstr>Calibri</vt:lpstr>
      <vt:lpstr>Symbol</vt:lpstr>
      <vt:lpstr>Master</vt:lpstr>
      <vt:lpstr>COVID-19 Vaccine Information</vt:lpstr>
      <vt:lpstr>COVID-19 and Vaccine Basics</vt:lpstr>
      <vt:lpstr>What is known about COVID-19?</vt:lpstr>
      <vt:lpstr>How to prevent COVID-19 </vt:lpstr>
      <vt:lpstr>COVID-19 vaccination is a safer  way to build protection </vt:lpstr>
      <vt:lpstr>Key facts about COVID-19 vaccination</vt:lpstr>
      <vt:lpstr>Safety of COVID-19 vaccines is a top priority </vt:lpstr>
      <vt:lpstr>COVID-19 vaccination will help protect  you from COVID-19</vt:lpstr>
      <vt:lpstr>What to expect before, during, and after COVID-19 vaccination </vt:lpstr>
      <vt:lpstr>Vaccination is one measure to help stop the pandemic </vt:lpstr>
      <vt:lpstr>Protect yourself, your family, friends, coworkers, and your community.  Get vaccinated.  </vt:lpstr>
      <vt:lpstr>CDC COVID-19 Vaccine Websites</vt:lpstr>
      <vt:lpstr>Getting Vaccinated</vt:lpstr>
      <vt:lpstr>After Vaccination</vt:lpstr>
      <vt:lpstr>For more information about COVID-19 and vaccines:</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nCoV_template_PPT_GEN_PUB</dc:title>
  <dc:creator>Centers for Disease Control and Prevention</dc:creator>
  <cp:lastModifiedBy>Prendergast, Susan B (OPWDD)</cp:lastModifiedBy>
  <cp:revision>213</cp:revision>
  <dcterms:created xsi:type="dcterms:W3CDTF">2011-03-17T17:43:16Z</dcterms:created>
  <dcterms:modified xsi:type="dcterms:W3CDTF">2021-03-11T20:43:21Z</dcterms:modified>
  <cp:category>GS Emergency Response</cp:category>
  <cp:contentStatus>CS 315114-A</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ContentTypeId">
    <vt:lpwstr>0x0101001914F58691132744A869AAB7F5CCE738</vt:lpwstr>
  </property>
  <property fmtid="{D5CDD505-2E9C-101B-9397-08002B2CF9AE}" pid="4" name="MSIP_Label_7b94a7b8-f06c-4dfe-bdcc-9b548fd58c31_Enabled">
    <vt:lpwstr>true</vt:lpwstr>
  </property>
  <property fmtid="{D5CDD505-2E9C-101B-9397-08002B2CF9AE}" pid="5" name="MSIP_Label_7b94a7b8-f06c-4dfe-bdcc-9b548fd58c31_SetDate">
    <vt:lpwstr>2020-12-09T01:04:15Z</vt:lpwstr>
  </property>
  <property fmtid="{D5CDD505-2E9C-101B-9397-08002B2CF9AE}" pid="6" name="MSIP_Label_7b94a7b8-f06c-4dfe-bdcc-9b548fd58c31_Method">
    <vt:lpwstr>Privileged</vt:lpwstr>
  </property>
  <property fmtid="{D5CDD505-2E9C-101B-9397-08002B2CF9AE}" pid="7" name="MSIP_Label_7b94a7b8-f06c-4dfe-bdcc-9b548fd58c31_Name">
    <vt:lpwstr>7b94a7b8-f06c-4dfe-bdcc-9b548fd58c31</vt:lpwstr>
  </property>
  <property fmtid="{D5CDD505-2E9C-101B-9397-08002B2CF9AE}" pid="8" name="MSIP_Label_7b94a7b8-f06c-4dfe-bdcc-9b548fd58c31_SiteId">
    <vt:lpwstr>9ce70869-60db-44fd-abe8-d2767077fc8f</vt:lpwstr>
  </property>
  <property fmtid="{D5CDD505-2E9C-101B-9397-08002B2CF9AE}" pid="9" name="MSIP_Label_7b94a7b8-f06c-4dfe-bdcc-9b548fd58c31_ActionId">
    <vt:lpwstr>f18316c8-f774-4823-9b26-93b48cf34a68</vt:lpwstr>
  </property>
  <property fmtid="{D5CDD505-2E9C-101B-9397-08002B2CF9AE}" pid="10" name="MSIP_Label_7b94a7b8-f06c-4dfe-bdcc-9b548fd58c31_ContentBits">
    <vt:lpwstr>0</vt:lpwstr>
  </property>
</Properties>
</file>